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notesMasterIdLst>
    <p:notesMasterId r:id="rId11"/>
  </p:notesMasterIdLst>
  <p:sldSz cx="14630400" cy="8229600"/>
  <p:notesSz cx="8229600" cy="14630400"/>
  <p:embeddedFontLst>
    <p:embeddedFont>
      <p:font typeface="Barlow Medium"/>
      <p:regular r:id="rId16"/>
    </p:embeddedFont>
    <p:embeddedFont>
      <p:font typeface="Barlow Medium"/>
      <p:regular r:id="rId17"/>
    </p:embeddedFont>
    <p:embeddedFont>
      <p:font typeface="Barlow Medium"/>
      <p:regular r:id="rId18"/>
    </p:embeddedFont>
    <p:embeddedFont>
      <p:font typeface="Barlow Medium"/>
      <p:regular r:id="rId19"/>
    </p:embeddedFont>
    <p:embeddedFont>
      <p:font typeface="Barlow"/>
      <p:regular r:id="rId20"/>
    </p:embeddedFont>
    <p:embeddedFont>
      <p:font typeface="Barlow"/>
      <p:regular r:id="rId21"/>
    </p:embeddedFont>
    <p:embeddedFont>
      <p:font typeface="Barlow"/>
      <p:regular r:id="rId22"/>
    </p:embeddedFont>
    <p:embeddedFont>
      <p:font typeface="Barlow"/>
      <p:regular r:id="rId2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6" Type="http://schemas.openxmlformats.org/officeDocument/2006/relationships/font" Target="fonts/font1.fntdata"/><Relationship Id="rId17" Type="http://schemas.openxmlformats.org/officeDocument/2006/relationships/font" Target="fonts/font2.fntdata"/><Relationship Id="rId18" Type="http://schemas.openxmlformats.org/officeDocument/2006/relationships/font" Target="fonts/font3.fntdata"/><Relationship Id="rId19" Type="http://schemas.openxmlformats.org/officeDocument/2006/relationships/font" Target="fonts/font4.fntdata"/><Relationship Id="rId20" Type="http://schemas.openxmlformats.org/officeDocument/2006/relationships/font" Target="fonts/font5.fntdata"/><Relationship Id="rId21" Type="http://schemas.openxmlformats.org/officeDocument/2006/relationships/font" Target="fonts/font6.fntdata"/><Relationship Id="rId22" Type="http://schemas.openxmlformats.org/officeDocument/2006/relationships/font" Target="fonts/font7.fntdata"/><Relationship Id="rId23"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91718">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hyperlink" Target="https://tabletennis.wales" TargetMode="External"/><Relationship Id="rId1" Type="http://schemas.openxmlformats.org/officeDocument/2006/relationships/image" Target="../media/image-9-1.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2355652" y="619363"/>
            <a:ext cx="8828365" cy="543758"/>
          </a:xfrm>
          <a:prstGeom prst="rect">
            <a:avLst/>
          </a:prstGeom>
          <a:noFill/>
          <a:ln/>
        </p:spPr>
        <p:txBody>
          <a:bodyPr wrap="none" lIns="0" tIns="0" rIns="0" bIns="0" rtlCol="0" anchor="t"/>
          <a:lstStyle/>
          <a:p>
            <a:pPr algn="l" indent="0" marL="0">
              <a:lnSpc>
                <a:spcPts val="4250"/>
              </a:lnSpc>
              <a:buNone/>
            </a:pPr>
            <a:r>
              <a:rPr lang="en-US" sz="3400" dirty="0">
                <a:solidFill>
                  <a:srgbClr val="FFFFFF"/>
                </a:solidFill>
                <a:latin typeface="Barlow Medium" pitchFamily="34" charset="0"/>
                <a:ea typeface="Barlow Medium" pitchFamily="34" charset="-122"/>
                <a:cs typeface="Barlow Medium" pitchFamily="34" charset="-120"/>
              </a:rPr>
              <a:t>Director of Finance - Appointed Board Director</a:t>
            </a:r>
            <a:endParaRPr lang="en-US" sz="3400" dirty="0"/>
          </a:p>
        </p:txBody>
      </p:sp>
      <p:pic>
        <p:nvPicPr>
          <p:cNvPr id="3" name="Image 0" descr="preencoded.png">    </p:cNvPr>
          <p:cNvPicPr>
            <a:picLocks noChangeAspect="1"/>
          </p:cNvPicPr>
          <p:nvPr/>
        </p:nvPicPr>
        <p:blipFill>
          <a:blip r:embed="rId1"/>
          <a:stretch>
            <a:fillRect/>
          </a:stretch>
        </p:blipFill>
        <p:spPr>
          <a:xfrm>
            <a:off x="2355652" y="1473518"/>
            <a:ext cx="8536900" cy="5681305"/>
          </a:xfrm>
          <a:prstGeom prst="rect">
            <a:avLst/>
          </a:prstGeom>
        </p:spPr>
      </p:pic>
      <p:sp>
        <p:nvSpPr>
          <p:cNvPr id="4" name="Text 1"/>
          <p:cNvSpPr/>
          <p:nvPr/>
        </p:nvSpPr>
        <p:spPr>
          <a:xfrm>
            <a:off x="2355652" y="7329368"/>
            <a:ext cx="9918978" cy="280749"/>
          </a:xfrm>
          <a:prstGeom prst="rect">
            <a:avLst/>
          </a:prstGeom>
          <a:noFill/>
          <a:ln/>
        </p:spPr>
        <p:txBody>
          <a:bodyPr wrap="none" lIns="0" tIns="0" rIns="0" bIns="0" rtlCol="0" anchor="t"/>
          <a:lstStyle/>
          <a:p>
            <a:pPr algn="l" indent="0" marL="0">
              <a:lnSpc>
                <a:spcPts val="2200"/>
              </a:lnSpc>
              <a:buNone/>
            </a:pPr>
            <a:r>
              <a:rPr lang="en-US" sz="1500" dirty="0">
                <a:solidFill>
                  <a:srgbClr val="E5E0DF"/>
                </a:solidFill>
                <a:latin typeface="Barlow" pitchFamily="34" charset="0"/>
                <a:ea typeface="Barlow" pitchFamily="34" charset="-122"/>
                <a:cs typeface="Barlow" pitchFamily="34" charset="-120"/>
              </a:rPr>
              <a:t>Shaping the Financial Future of Table Tennis Wales</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2914650" y="861774"/>
            <a:ext cx="4820483" cy="482441"/>
          </a:xfrm>
          <a:prstGeom prst="rect">
            <a:avLst/>
          </a:prstGeom>
          <a:noFill/>
          <a:ln/>
        </p:spPr>
        <p:txBody>
          <a:bodyPr wrap="none" lIns="0" tIns="0" rIns="0" bIns="0" rtlCol="0" anchor="t"/>
          <a:lstStyle/>
          <a:p>
            <a:pPr algn="l" indent="0" marL="0">
              <a:lnSpc>
                <a:spcPts val="3750"/>
              </a:lnSpc>
              <a:buNone/>
            </a:pPr>
            <a:r>
              <a:rPr lang="en-US" sz="3000" dirty="0">
                <a:solidFill>
                  <a:srgbClr val="FFFFFF"/>
                </a:solidFill>
                <a:latin typeface="Barlow Medium" pitchFamily="34" charset="0"/>
                <a:ea typeface="Barlow Medium" pitchFamily="34" charset="-122"/>
                <a:cs typeface="Barlow Medium" pitchFamily="34" charset="-120"/>
              </a:rPr>
              <a:t>Interview Presentation Ideas</a:t>
            </a:r>
            <a:endParaRPr lang="en-US" sz="3000" dirty="0"/>
          </a:p>
        </p:txBody>
      </p:sp>
      <p:sp>
        <p:nvSpPr>
          <p:cNvPr id="3" name="Text 1"/>
          <p:cNvSpPr/>
          <p:nvPr/>
        </p:nvSpPr>
        <p:spPr>
          <a:xfrm>
            <a:off x="2914650" y="1588532"/>
            <a:ext cx="8801100" cy="473393"/>
          </a:xfrm>
          <a:prstGeom prst="rect">
            <a:avLst/>
          </a:prstGeom>
          <a:noFill/>
          <a:ln/>
        </p:spPr>
        <p:txBody>
          <a:bodyPr wrap="squar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Candidates may be asked to deliver a short presentation as part of the interview process. Here are suggested presentation topics that align with the Director of Finance NED role:</a:t>
            </a:r>
            <a:endParaRPr lang="en-US" sz="1350" dirty="0"/>
          </a:p>
        </p:txBody>
      </p:sp>
      <p:sp>
        <p:nvSpPr>
          <p:cNvPr id="4" name="Text 2"/>
          <p:cNvSpPr/>
          <p:nvPr/>
        </p:nvSpPr>
        <p:spPr>
          <a:xfrm>
            <a:off x="2914650" y="2199323"/>
            <a:ext cx="173593" cy="217051"/>
          </a:xfrm>
          <a:prstGeom prst="rect">
            <a:avLst/>
          </a:prstGeom>
          <a:noFill/>
          <a:ln/>
        </p:spPr>
        <p:txBody>
          <a:bodyPr wrap="none" lIns="0" tIns="0" rIns="0" bIns="0" rtlCol="0" anchor="t"/>
          <a:lstStyle/>
          <a:p>
            <a:pPr algn="l" indent="0" marL="0">
              <a:lnSpc>
                <a:spcPts val="1850"/>
              </a:lnSpc>
              <a:buNone/>
            </a:pPr>
            <a:r>
              <a:rPr lang="en-US" sz="1350" dirty="0">
                <a:solidFill>
                  <a:srgbClr val="E5E0DF"/>
                </a:solidFill>
                <a:latin typeface="Barlow Light" pitchFamily="34" charset="0"/>
                <a:ea typeface="Barlow Light" pitchFamily="34" charset="-122"/>
                <a:cs typeface="Barlow Light" pitchFamily="34" charset="-120"/>
              </a:rPr>
              <a:t>01</a:t>
            </a:r>
            <a:endParaRPr lang="en-US" sz="1350" dirty="0"/>
          </a:p>
        </p:txBody>
      </p:sp>
      <p:sp>
        <p:nvSpPr>
          <p:cNvPr id="5" name="Shape 3"/>
          <p:cNvSpPr/>
          <p:nvPr/>
        </p:nvSpPr>
        <p:spPr>
          <a:xfrm>
            <a:off x="2914650" y="2471499"/>
            <a:ext cx="4339471" cy="22860"/>
          </a:xfrm>
          <a:prstGeom prst="rect">
            <a:avLst/>
          </a:prstGeom>
          <a:solidFill>
            <a:srgbClr val="F65F62"/>
          </a:solidFill>
          <a:ln/>
        </p:spPr>
      </p:sp>
      <p:sp>
        <p:nvSpPr>
          <p:cNvPr id="6" name="Text 4"/>
          <p:cNvSpPr/>
          <p:nvPr/>
        </p:nvSpPr>
        <p:spPr>
          <a:xfrm>
            <a:off x="2914650" y="2604016"/>
            <a:ext cx="4339471" cy="482441"/>
          </a:xfrm>
          <a:prstGeom prst="rect">
            <a:avLst/>
          </a:prstGeom>
          <a:noFill/>
          <a:ln/>
        </p:spPr>
        <p:txBody>
          <a:bodyPr wrap="square" lIns="0" tIns="0" rIns="0" bIns="0" rtlCol="0" anchor="t"/>
          <a:lstStyle/>
          <a:p>
            <a:pPr algn="l" indent="0" marL="0">
              <a:lnSpc>
                <a:spcPts val="1850"/>
              </a:lnSpc>
              <a:buNone/>
            </a:pPr>
            <a:r>
              <a:rPr lang="en-US" sz="1500" dirty="0">
                <a:solidFill>
                  <a:srgbClr val="E5E0DF"/>
                </a:solidFill>
                <a:latin typeface="Barlow Medium" pitchFamily="34" charset="0"/>
                <a:ea typeface="Barlow Medium" pitchFamily="34" charset="-122"/>
                <a:cs typeface="Barlow Medium" pitchFamily="34" charset="-120"/>
              </a:rPr>
              <a:t>My Vision for Financial Sustainability at Table Tennis Wales (2026-2029)</a:t>
            </a:r>
            <a:endParaRPr lang="en-US" sz="1500" dirty="0"/>
          </a:p>
        </p:txBody>
      </p:sp>
      <p:sp>
        <p:nvSpPr>
          <p:cNvPr id="7" name="Text 5"/>
          <p:cNvSpPr/>
          <p:nvPr/>
        </p:nvSpPr>
        <p:spPr>
          <a:xfrm>
            <a:off x="2914650" y="3159681"/>
            <a:ext cx="4339471" cy="473393"/>
          </a:xfrm>
          <a:prstGeom prst="rect">
            <a:avLst/>
          </a:prstGeom>
          <a:noFill/>
          <a:ln/>
        </p:spPr>
        <p:txBody>
          <a:bodyPr wrap="squar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Present a strategic financial roadmap for ensuring long-term sustainability and growth over the next three years.</a:t>
            </a:r>
            <a:endParaRPr lang="en-US" sz="1350" dirty="0"/>
          </a:p>
        </p:txBody>
      </p:sp>
      <p:sp>
        <p:nvSpPr>
          <p:cNvPr id="8" name="Text 6"/>
          <p:cNvSpPr/>
          <p:nvPr/>
        </p:nvSpPr>
        <p:spPr>
          <a:xfrm>
            <a:off x="7376279" y="2199323"/>
            <a:ext cx="173593" cy="217051"/>
          </a:xfrm>
          <a:prstGeom prst="rect">
            <a:avLst/>
          </a:prstGeom>
          <a:noFill/>
          <a:ln/>
        </p:spPr>
        <p:txBody>
          <a:bodyPr wrap="none" lIns="0" tIns="0" rIns="0" bIns="0" rtlCol="0" anchor="t"/>
          <a:lstStyle/>
          <a:p>
            <a:pPr algn="l" indent="0" marL="0">
              <a:lnSpc>
                <a:spcPts val="1850"/>
              </a:lnSpc>
              <a:buNone/>
            </a:pPr>
            <a:r>
              <a:rPr lang="en-US" sz="1350" dirty="0">
                <a:solidFill>
                  <a:srgbClr val="E5E0DF"/>
                </a:solidFill>
                <a:latin typeface="Barlow Light" pitchFamily="34" charset="0"/>
                <a:ea typeface="Barlow Light" pitchFamily="34" charset="-122"/>
                <a:cs typeface="Barlow Light" pitchFamily="34" charset="-120"/>
              </a:rPr>
              <a:t>02</a:t>
            </a:r>
            <a:endParaRPr lang="en-US" sz="1350" dirty="0"/>
          </a:p>
        </p:txBody>
      </p:sp>
      <p:sp>
        <p:nvSpPr>
          <p:cNvPr id="9" name="Shape 7"/>
          <p:cNvSpPr/>
          <p:nvPr/>
        </p:nvSpPr>
        <p:spPr>
          <a:xfrm>
            <a:off x="7376279" y="2471499"/>
            <a:ext cx="4339471" cy="22860"/>
          </a:xfrm>
          <a:prstGeom prst="rect">
            <a:avLst/>
          </a:prstGeom>
          <a:solidFill>
            <a:srgbClr val="F65F62"/>
          </a:solidFill>
          <a:ln/>
        </p:spPr>
      </p:sp>
      <p:sp>
        <p:nvSpPr>
          <p:cNvPr id="10" name="Text 8"/>
          <p:cNvSpPr/>
          <p:nvPr/>
        </p:nvSpPr>
        <p:spPr>
          <a:xfrm>
            <a:off x="7376279" y="2604016"/>
            <a:ext cx="4339471" cy="482441"/>
          </a:xfrm>
          <a:prstGeom prst="rect">
            <a:avLst/>
          </a:prstGeom>
          <a:noFill/>
          <a:ln/>
        </p:spPr>
        <p:txBody>
          <a:bodyPr wrap="square" lIns="0" tIns="0" rIns="0" bIns="0" rtlCol="0" anchor="t"/>
          <a:lstStyle/>
          <a:p>
            <a:pPr algn="l" indent="0" marL="0">
              <a:lnSpc>
                <a:spcPts val="1850"/>
              </a:lnSpc>
              <a:buNone/>
            </a:pPr>
            <a:r>
              <a:rPr lang="en-US" sz="1500" dirty="0">
                <a:solidFill>
                  <a:srgbClr val="E5E0DF"/>
                </a:solidFill>
                <a:latin typeface="Barlow Medium" pitchFamily="34" charset="0"/>
                <a:ea typeface="Barlow Medium" pitchFamily="34" charset="-122"/>
                <a:cs typeface="Barlow Medium" pitchFamily="34" charset="-120"/>
              </a:rPr>
              <a:t>Building a Culture of Financial Governance and Accountability</a:t>
            </a:r>
            <a:endParaRPr lang="en-US" sz="1500" dirty="0"/>
          </a:p>
        </p:txBody>
      </p:sp>
      <p:sp>
        <p:nvSpPr>
          <p:cNvPr id="11" name="Text 9"/>
          <p:cNvSpPr/>
          <p:nvPr/>
        </p:nvSpPr>
        <p:spPr>
          <a:xfrm>
            <a:off x="7376279" y="3159681"/>
            <a:ext cx="4339471" cy="473393"/>
          </a:xfrm>
          <a:prstGeom prst="rect">
            <a:avLst/>
          </a:prstGeom>
          <a:noFill/>
          <a:ln/>
        </p:spPr>
        <p:txBody>
          <a:bodyPr wrap="squar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Outline how you would strengthen financial controls, transparency, and accountability across the organisation.</a:t>
            </a:r>
            <a:endParaRPr lang="en-US" sz="1350" dirty="0"/>
          </a:p>
        </p:txBody>
      </p:sp>
      <p:sp>
        <p:nvSpPr>
          <p:cNvPr id="12" name="Text 10"/>
          <p:cNvSpPr/>
          <p:nvPr/>
        </p:nvSpPr>
        <p:spPr>
          <a:xfrm>
            <a:off x="2914650" y="3885486"/>
            <a:ext cx="173593" cy="217051"/>
          </a:xfrm>
          <a:prstGeom prst="rect">
            <a:avLst/>
          </a:prstGeom>
          <a:noFill/>
          <a:ln/>
        </p:spPr>
        <p:txBody>
          <a:bodyPr wrap="none" lIns="0" tIns="0" rIns="0" bIns="0" rtlCol="0" anchor="t"/>
          <a:lstStyle/>
          <a:p>
            <a:pPr algn="l" indent="0" marL="0">
              <a:lnSpc>
                <a:spcPts val="1850"/>
              </a:lnSpc>
              <a:buNone/>
            </a:pPr>
            <a:r>
              <a:rPr lang="en-US" sz="1350" dirty="0">
                <a:solidFill>
                  <a:srgbClr val="E5E0DF"/>
                </a:solidFill>
                <a:latin typeface="Barlow Light" pitchFamily="34" charset="0"/>
                <a:ea typeface="Barlow Light" pitchFamily="34" charset="-122"/>
                <a:cs typeface="Barlow Light" pitchFamily="34" charset="-120"/>
              </a:rPr>
              <a:t>03</a:t>
            </a:r>
            <a:endParaRPr lang="en-US" sz="1350" dirty="0"/>
          </a:p>
        </p:txBody>
      </p:sp>
      <p:sp>
        <p:nvSpPr>
          <p:cNvPr id="13" name="Shape 11"/>
          <p:cNvSpPr/>
          <p:nvPr/>
        </p:nvSpPr>
        <p:spPr>
          <a:xfrm>
            <a:off x="2914650" y="4157663"/>
            <a:ext cx="4339471" cy="22860"/>
          </a:xfrm>
          <a:prstGeom prst="rect">
            <a:avLst/>
          </a:prstGeom>
          <a:solidFill>
            <a:srgbClr val="F65F62"/>
          </a:solidFill>
          <a:ln/>
        </p:spPr>
      </p:sp>
      <p:sp>
        <p:nvSpPr>
          <p:cNvPr id="14" name="Text 12"/>
          <p:cNvSpPr/>
          <p:nvPr/>
        </p:nvSpPr>
        <p:spPr>
          <a:xfrm>
            <a:off x="2914650" y="4290179"/>
            <a:ext cx="4339471" cy="482441"/>
          </a:xfrm>
          <a:prstGeom prst="rect">
            <a:avLst/>
          </a:prstGeom>
          <a:noFill/>
          <a:ln/>
        </p:spPr>
        <p:txBody>
          <a:bodyPr wrap="square" lIns="0" tIns="0" rIns="0" bIns="0" rtlCol="0" anchor="t"/>
          <a:lstStyle/>
          <a:p>
            <a:pPr algn="l" indent="0" marL="0">
              <a:lnSpc>
                <a:spcPts val="1850"/>
              </a:lnSpc>
              <a:buNone/>
            </a:pPr>
            <a:r>
              <a:rPr lang="en-US" sz="1500" dirty="0">
                <a:solidFill>
                  <a:srgbClr val="E5E0DF"/>
                </a:solidFill>
                <a:latin typeface="Barlow Medium" pitchFamily="34" charset="0"/>
                <a:ea typeface="Barlow Medium" pitchFamily="34" charset="-122"/>
                <a:cs typeface="Barlow Medium" pitchFamily="34" charset="-120"/>
              </a:rPr>
              <a:t>Diversifying Revenue Streams for Table Tennis Wales</a:t>
            </a:r>
            <a:endParaRPr lang="en-US" sz="1500" dirty="0"/>
          </a:p>
        </p:txBody>
      </p:sp>
      <p:sp>
        <p:nvSpPr>
          <p:cNvPr id="15" name="Text 13"/>
          <p:cNvSpPr/>
          <p:nvPr/>
        </p:nvSpPr>
        <p:spPr>
          <a:xfrm>
            <a:off x="2914650" y="4845844"/>
            <a:ext cx="4339471" cy="710089"/>
          </a:xfrm>
          <a:prstGeom prst="rect">
            <a:avLst/>
          </a:prstGeom>
          <a:noFill/>
          <a:ln/>
        </p:spPr>
        <p:txBody>
          <a:bodyPr wrap="squar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Develop a plan for identifying and growing new income sources including grants, sponsorship, and commercial opportunities.</a:t>
            </a:r>
            <a:endParaRPr lang="en-US" sz="1350" dirty="0"/>
          </a:p>
        </p:txBody>
      </p:sp>
      <p:sp>
        <p:nvSpPr>
          <p:cNvPr id="16" name="Text 14"/>
          <p:cNvSpPr/>
          <p:nvPr/>
        </p:nvSpPr>
        <p:spPr>
          <a:xfrm>
            <a:off x="7376279" y="3885486"/>
            <a:ext cx="173593" cy="217051"/>
          </a:xfrm>
          <a:prstGeom prst="rect">
            <a:avLst/>
          </a:prstGeom>
          <a:noFill/>
          <a:ln/>
        </p:spPr>
        <p:txBody>
          <a:bodyPr wrap="none" lIns="0" tIns="0" rIns="0" bIns="0" rtlCol="0" anchor="t"/>
          <a:lstStyle/>
          <a:p>
            <a:pPr algn="l" indent="0" marL="0">
              <a:lnSpc>
                <a:spcPts val="1850"/>
              </a:lnSpc>
              <a:buNone/>
            </a:pPr>
            <a:r>
              <a:rPr lang="en-US" sz="1350" dirty="0">
                <a:solidFill>
                  <a:srgbClr val="E5E0DF"/>
                </a:solidFill>
                <a:latin typeface="Barlow Light" pitchFamily="34" charset="0"/>
                <a:ea typeface="Barlow Light" pitchFamily="34" charset="-122"/>
                <a:cs typeface="Barlow Light" pitchFamily="34" charset="-120"/>
              </a:rPr>
              <a:t>04</a:t>
            </a:r>
            <a:endParaRPr lang="en-US" sz="1350" dirty="0"/>
          </a:p>
        </p:txBody>
      </p:sp>
      <p:sp>
        <p:nvSpPr>
          <p:cNvPr id="17" name="Shape 15"/>
          <p:cNvSpPr/>
          <p:nvPr/>
        </p:nvSpPr>
        <p:spPr>
          <a:xfrm>
            <a:off x="7376279" y="4157663"/>
            <a:ext cx="4339471" cy="22860"/>
          </a:xfrm>
          <a:prstGeom prst="rect">
            <a:avLst/>
          </a:prstGeom>
          <a:solidFill>
            <a:srgbClr val="F65F62"/>
          </a:solidFill>
          <a:ln/>
        </p:spPr>
      </p:sp>
      <p:sp>
        <p:nvSpPr>
          <p:cNvPr id="18" name="Text 16"/>
          <p:cNvSpPr/>
          <p:nvPr/>
        </p:nvSpPr>
        <p:spPr>
          <a:xfrm>
            <a:off x="7376279" y="4290179"/>
            <a:ext cx="4339471" cy="482441"/>
          </a:xfrm>
          <a:prstGeom prst="rect">
            <a:avLst/>
          </a:prstGeom>
          <a:noFill/>
          <a:ln/>
        </p:spPr>
        <p:txBody>
          <a:bodyPr wrap="square" lIns="0" tIns="0" rIns="0" bIns="0" rtlCol="0" anchor="t"/>
          <a:lstStyle/>
          <a:p>
            <a:pPr algn="l" indent="0" marL="0">
              <a:lnSpc>
                <a:spcPts val="1850"/>
              </a:lnSpc>
              <a:buNone/>
            </a:pPr>
            <a:r>
              <a:rPr lang="en-US" sz="1500" dirty="0">
                <a:solidFill>
                  <a:srgbClr val="E5E0DF"/>
                </a:solidFill>
                <a:latin typeface="Barlow Medium" pitchFamily="34" charset="0"/>
                <a:ea typeface="Barlow Medium" pitchFamily="34" charset="-122"/>
                <a:cs typeface="Barlow Medium" pitchFamily="34" charset="-120"/>
              </a:rPr>
              <a:t>Financial Planning and Risk Management in a Sporting NGB</a:t>
            </a:r>
            <a:endParaRPr lang="en-US" sz="1500" dirty="0"/>
          </a:p>
        </p:txBody>
      </p:sp>
      <p:sp>
        <p:nvSpPr>
          <p:cNvPr id="19" name="Text 17"/>
          <p:cNvSpPr/>
          <p:nvPr/>
        </p:nvSpPr>
        <p:spPr>
          <a:xfrm>
            <a:off x="7376279" y="4845844"/>
            <a:ext cx="4339471" cy="473393"/>
          </a:xfrm>
          <a:prstGeom prst="rect">
            <a:avLst/>
          </a:prstGeom>
          <a:noFill/>
          <a:ln/>
        </p:spPr>
        <p:txBody>
          <a:bodyPr wrap="squar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Propose a framework for robust budgeting, forecasting, and financial risk management.</a:t>
            </a:r>
            <a:endParaRPr lang="en-US" sz="1350" dirty="0"/>
          </a:p>
        </p:txBody>
      </p:sp>
      <p:sp>
        <p:nvSpPr>
          <p:cNvPr id="20" name="Text 18"/>
          <p:cNvSpPr/>
          <p:nvPr/>
        </p:nvSpPr>
        <p:spPr>
          <a:xfrm>
            <a:off x="2914650" y="5808345"/>
            <a:ext cx="173593" cy="217051"/>
          </a:xfrm>
          <a:prstGeom prst="rect">
            <a:avLst/>
          </a:prstGeom>
          <a:noFill/>
          <a:ln/>
        </p:spPr>
        <p:txBody>
          <a:bodyPr wrap="none" lIns="0" tIns="0" rIns="0" bIns="0" rtlCol="0" anchor="t"/>
          <a:lstStyle/>
          <a:p>
            <a:pPr algn="l" indent="0" marL="0">
              <a:lnSpc>
                <a:spcPts val="1850"/>
              </a:lnSpc>
              <a:buNone/>
            </a:pPr>
            <a:r>
              <a:rPr lang="en-US" sz="1350" dirty="0">
                <a:solidFill>
                  <a:srgbClr val="E5E0DF"/>
                </a:solidFill>
                <a:latin typeface="Barlow Light" pitchFamily="34" charset="0"/>
                <a:ea typeface="Barlow Light" pitchFamily="34" charset="-122"/>
                <a:cs typeface="Barlow Light" pitchFamily="34" charset="-120"/>
              </a:rPr>
              <a:t>05</a:t>
            </a:r>
            <a:endParaRPr lang="en-US" sz="1350" dirty="0"/>
          </a:p>
        </p:txBody>
      </p:sp>
      <p:sp>
        <p:nvSpPr>
          <p:cNvPr id="21" name="Shape 19"/>
          <p:cNvSpPr/>
          <p:nvPr/>
        </p:nvSpPr>
        <p:spPr>
          <a:xfrm>
            <a:off x="2914650" y="6080522"/>
            <a:ext cx="4339471" cy="22860"/>
          </a:xfrm>
          <a:prstGeom prst="rect">
            <a:avLst/>
          </a:prstGeom>
          <a:solidFill>
            <a:srgbClr val="F65F62"/>
          </a:solidFill>
          <a:ln/>
        </p:spPr>
      </p:sp>
      <p:sp>
        <p:nvSpPr>
          <p:cNvPr id="22" name="Text 20"/>
          <p:cNvSpPr/>
          <p:nvPr/>
        </p:nvSpPr>
        <p:spPr>
          <a:xfrm>
            <a:off x="2914650" y="6213038"/>
            <a:ext cx="3690818" cy="241221"/>
          </a:xfrm>
          <a:prstGeom prst="rect">
            <a:avLst/>
          </a:prstGeom>
          <a:noFill/>
          <a:ln/>
        </p:spPr>
        <p:txBody>
          <a:bodyPr wrap="none" lIns="0" tIns="0" rIns="0" bIns="0" rtlCol="0" anchor="t"/>
          <a:lstStyle/>
          <a:p>
            <a:pPr algn="l" indent="0" marL="0">
              <a:lnSpc>
                <a:spcPts val="1850"/>
              </a:lnSpc>
              <a:buNone/>
            </a:pPr>
            <a:r>
              <a:rPr lang="en-US" sz="1500" dirty="0">
                <a:solidFill>
                  <a:srgbClr val="E5E0DF"/>
                </a:solidFill>
                <a:latin typeface="Barlow Medium" pitchFamily="34" charset="0"/>
                <a:ea typeface="Barlow Medium" pitchFamily="34" charset="-122"/>
                <a:cs typeface="Barlow Medium" pitchFamily="34" charset="-120"/>
              </a:rPr>
              <a:t>Engaging Stakeholders in Financial Strategy</a:t>
            </a:r>
            <a:endParaRPr lang="en-US" sz="1500" dirty="0"/>
          </a:p>
        </p:txBody>
      </p:sp>
      <p:sp>
        <p:nvSpPr>
          <p:cNvPr id="23" name="Text 21"/>
          <p:cNvSpPr/>
          <p:nvPr/>
        </p:nvSpPr>
        <p:spPr>
          <a:xfrm>
            <a:off x="2914650" y="6527483"/>
            <a:ext cx="4339471" cy="710089"/>
          </a:xfrm>
          <a:prstGeom prst="rect">
            <a:avLst/>
          </a:prstGeom>
          <a:noFill/>
          <a:ln/>
        </p:spPr>
        <p:txBody>
          <a:bodyPr wrap="squar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Demonstrate how you would communicate financial performance and strategy to members, Sport Wales, and other key partners.</a:t>
            </a:r>
            <a:endParaRPr lang="en-US" sz="1350" dirty="0"/>
          </a:p>
        </p:txBody>
      </p:sp>
      <p:sp>
        <p:nvSpPr>
          <p:cNvPr id="24" name="Text 22"/>
          <p:cNvSpPr/>
          <p:nvPr/>
        </p:nvSpPr>
        <p:spPr>
          <a:xfrm>
            <a:off x="7376279" y="5808345"/>
            <a:ext cx="173593" cy="217051"/>
          </a:xfrm>
          <a:prstGeom prst="rect">
            <a:avLst/>
          </a:prstGeom>
          <a:noFill/>
          <a:ln/>
        </p:spPr>
        <p:txBody>
          <a:bodyPr wrap="none" lIns="0" tIns="0" rIns="0" bIns="0" rtlCol="0" anchor="t"/>
          <a:lstStyle/>
          <a:p>
            <a:pPr algn="l" indent="0" marL="0">
              <a:lnSpc>
                <a:spcPts val="1850"/>
              </a:lnSpc>
              <a:buNone/>
            </a:pPr>
            <a:r>
              <a:rPr lang="en-US" sz="1350" dirty="0">
                <a:solidFill>
                  <a:srgbClr val="E5E0DF"/>
                </a:solidFill>
                <a:latin typeface="Barlow Light" pitchFamily="34" charset="0"/>
                <a:ea typeface="Barlow Light" pitchFamily="34" charset="-122"/>
                <a:cs typeface="Barlow Light" pitchFamily="34" charset="-120"/>
              </a:rPr>
              <a:t>06</a:t>
            </a:r>
            <a:endParaRPr lang="en-US" sz="1350" dirty="0"/>
          </a:p>
        </p:txBody>
      </p:sp>
      <p:sp>
        <p:nvSpPr>
          <p:cNvPr id="25" name="Shape 23"/>
          <p:cNvSpPr/>
          <p:nvPr/>
        </p:nvSpPr>
        <p:spPr>
          <a:xfrm>
            <a:off x="7376279" y="6080522"/>
            <a:ext cx="4339471" cy="22860"/>
          </a:xfrm>
          <a:prstGeom prst="rect">
            <a:avLst/>
          </a:prstGeom>
          <a:solidFill>
            <a:srgbClr val="F65F62"/>
          </a:solidFill>
          <a:ln/>
        </p:spPr>
      </p:sp>
      <p:sp>
        <p:nvSpPr>
          <p:cNvPr id="26" name="Text 24"/>
          <p:cNvSpPr/>
          <p:nvPr/>
        </p:nvSpPr>
        <p:spPr>
          <a:xfrm>
            <a:off x="7376279" y="6213038"/>
            <a:ext cx="2440424" cy="241221"/>
          </a:xfrm>
          <a:prstGeom prst="rect">
            <a:avLst/>
          </a:prstGeom>
          <a:noFill/>
          <a:ln/>
        </p:spPr>
        <p:txBody>
          <a:bodyPr wrap="none" lIns="0" tIns="0" rIns="0" bIns="0" rtlCol="0" anchor="t"/>
          <a:lstStyle/>
          <a:p>
            <a:pPr algn="l" indent="0" marL="0">
              <a:lnSpc>
                <a:spcPts val="1850"/>
              </a:lnSpc>
              <a:buNone/>
            </a:pPr>
            <a:r>
              <a:rPr lang="en-US" sz="1500" dirty="0">
                <a:solidFill>
                  <a:srgbClr val="E5E0DF"/>
                </a:solidFill>
                <a:latin typeface="Barlow Medium" pitchFamily="34" charset="0"/>
                <a:ea typeface="Barlow Medium" pitchFamily="34" charset="-122"/>
                <a:cs typeface="Barlow Medium" pitchFamily="34" charset="-120"/>
              </a:rPr>
              <a:t>Financial Metrics That Matter</a:t>
            </a:r>
            <a:endParaRPr lang="en-US" sz="1500" dirty="0"/>
          </a:p>
        </p:txBody>
      </p:sp>
      <p:sp>
        <p:nvSpPr>
          <p:cNvPr id="27" name="Text 25"/>
          <p:cNvSpPr/>
          <p:nvPr/>
        </p:nvSpPr>
        <p:spPr>
          <a:xfrm>
            <a:off x="7376279" y="6527483"/>
            <a:ext cx="4339471" cy="473393"/>
          </a:xfrm>
          <a:prstGeom prst="rect">
            <a:avLst/>
          </a:prstGeom>
          <a:noFill/>
          <a:ln/>
        </p:spPr>
        <p:txBody>
          <a:bodyPr wrap="squar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Present a framework for measuring financial health with clear KPIs, reporting standards, and evaluation methods.</a:t>
            </a:r>
            <a:endParaRPr lang="en-US" sz="1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1251585" y="720209"/>
            <a:ext cx="5318879" cy="664726"/>
          </a:xfrm>
          <a:prstGeom prst="rect">
            <a:avLst/>
          </a:prstGeom>
          <a:noFill/>
          <a:ln/>
        </p:spPr>
        <p:txBody>
          <a:bodyPr wrap="none" lIns="0" tIns="0" rIns="0" bIns="0" rtlCol="0" anchor="t"/>
          <a:lstStyle/>
          <a:p>
            <a:pPr algn="l" indent="0" marL="0">
              <a:lnSpc>
                <a:spcPts val="5200"/>
              </a:lnSpc>
              <a:buNone/>
            </a:pPr>
            <a:r>
              <a:rPr lang="en-US" sz="4150" dirty="0">
                <a:solidFill>
                  <a:srgbClr val="FFFFFF"/>
                </a:solidFill>
                <a:latin typeface="Barlow Medium" pitchFamily="34" charset="0"/>
                <a:ea typeface="Barlow Medium" pitchFamily="34" charset="-122"/>
                <a:cs typeface="Barlow Medium" pitchFamily="34" charset="-120"/>
              </a:rPr>
              <a:t>Welcome</a:t>
            </a:r>
            <a:endParaRPr lang="en-US" sz="4150" dirty="0"/>
          </a:p>
        </p:txBody>
      </p:sp>
      <p:sp>
        <p:nvSpPr>
          <p:cNvPr id="3" name="Text 1"/>
          <p:cNvSpPr/>
          <p:nvPr/>
        </p:nvSpPr>
        <p:spPr>
          <a:xfrm>
            <a:off x="1251585" y="1941790"/>
            <a:ext cx="7042666" cy="753904"/>
          </a:xfrm>
          <a:prstGeom prst="rect">
            <a:avLst/>
          </a:prstGeom>
          <a:noFill/>
          <a:ln/>
        </p:spPr>
        <p:txBody>
          <a:bodyPr wrap="square" lIns="0" tIns="0" rIns="0" bIns="0" rtlCol="0" anchor="t"/>
          <a:lstStyle/>
          <a:p>
            <a:pPr algn="l" indent="0" marL="0">
              <a:lnSpc>
                <a:spcPts val="2950"/>
              </a:lnSpc>
              <a:buNone/>
            </a:pPr>
            <a:r>
              <a:rPr lang="en-US" sz="1850" b="1" dirty="0">
                <a:solidFill>
                  <a:srgbClr val="E5E0DF"/>
                </a:solidFill>
                <a:latin typeface="Barlow" pitchFamily="34" charset="0"/>
                <a:ea typeface="Barlow" pitchFamily="34" charset="-122"/>
                <a:cs typeface="Barlow" pitchFamily="34" charset="-120"/>
              </a:rPr>
              <a:t>Thank you for your interest in becoming an Appointed Director (Finance) for Table Tennis Wales.</a:t>
            </a:r>
            <a:endParaRPr lang="en-US" sz="1850" dirty="0"/>
          </a:p>
        </p:txBody>
      </p:sp>
      <p:sp>
        <p:nvSpPr>
          <p:cNvPr id="4" name="Text 2"/>
          <p:cNvSpPr/>
          <p:nvPr/>
        </p:nvSpPr>
        <p:spPr>
          <a:xfrm>
            <a:off x="1251585" y="2904530"/>
            <a:ext cx="7042666" cy="1884759"/>
          </a:xfrm>
          <a:prstGeom prst="rect">
            <a:avLst/>
          </a:prstGeom>
          <a:noFill/>
          <a:ln/>
        </p:spPr>
        <p:txBody>
          <a:bodyPr wrap="square" lIns="0" tIns="0" rIns="0" bIns="0" rtlCol="0" anchor="t"/>
          <a:lstStyle/>
          <a:p>
            <a:pPr algn="l" indent="0" marL="0">
              <a:lnSpc>
                <a:spcPts val="2950"/>
              </a:lnSpc>
              <a:buNone/>
            </a:pPr>
            <a:r>
              <a:rPr lang="en-US" sz="1850" dirty="0">
                <a:solidFill>
                  <a:srgbClr val="E5E0DF"/>
                </a:solidFill>
                <a:latin typeface="Barlow" pitchFamily="34" charset="0"/>
                <a:ea typeface="Barlow" pitchFamily="34" charset="-122"/>
                <a:cs typeface="Barlow" pitchFamily="34" charset="-120"/>
              </a:rPr>
              <a:t>We are embarking on a pivotal journey of growth and transformation, building a dynamic Board fully committed to realising our ambitious vision and mission. Our new strategy will harness collective financial expertise and collaborative leadership to ensure the long-term sustainability and success of Table Tennis throughout Wales.</a:t>
            </a:r>
            <a:endParaRPr lang="en-US" sz="1850" dirty="0"/>
          </a:p>
        </p:txBody>
      </p:sp>
      <p:sp>
        <p:nvSpPr>
          <p:cNvPr id="5" name="Text 3"/>
          <p:cNvSpPr/>
          <p:nvPr/>
        </p:nvSpPr>
        <p:spPr>
          <a:xfrm>
            <a:off x="1251585" y="4998125"/>
            <a:ext cx="7042666" cy="1130856"/>
          </a:xfrm>
          <a:prstGeom prst="rect">
            <a:avLst/>
          </a:prstGeom>
          <a:noFill/>
          <a:ln/>
        </p:spPr>
        <p:txBody>
          <a:bodyPr wrap="square" lIns="0" tIns="0" rIns="0" bIns="0" rtlCol="0" anchor="t"/>
          <a:lstStyle/>
          <a:p>
            <a:pPr algn="l" indent="0" marL="0">
              <a:lnSpc>
                <a:spcPts val="2950"/>
              </a:lnSpc>
              <a:buNone/>
            </a:pPr>
            <a:r>
              <a:rPr lang="en-US" sz="1850" dirty="0">
                <a:solidFill>
                  <a:srgbClr val="E5E0DF"/>
                </a:solidFill>
                <a:latin typeface="Barlow" pitchFamily="34" charset="0"/>
                <a:ea typeface="Barlow" pitchFamily="34" charset="-122"/>
                <a:cs typeface="Barlow" pitchFamily="34" charset="-120"/>
              </a:rPr>
              <a:t>This pack provides comprehensive details about the Director of Finance role and our expectations for this vital leadership position. We welcome any questions you may have.</a:t>
            </a:r>
            <a:endParaRPr lang="en-US" sz="1850" dirty="0"/>
          </a:p>
        </p:txBody>
      </p:sp>
      <p:sp>
        <p:nvSpPr>
          <p:cNvPr id="6" name="Text 4"/>
          <p:cNvSpPr/>
          <p:nvPr/>
        </p:nvSpPr>
        <p:spPr>
          <a:xfrm>
            <a:off x="1251585" y="6337816"/>
            <a:ext cx="7042666" cy="376952"/>
          </a:xfrm>
          <a:prstGeom prst="rect">
            <a:avLst/>
          </a:prstGeom>
          <a:noFill/>
          <a:ln/>
        </p:spPr>
        <p:txBody>
          <a:bodyPr wrap="none" lIns="0" tIns="0" rIns="0" bIns="0" rtlCol="0" anchor="t"/>
          <a:lstStyle/>
          <a:p>
            <a:pPr algn="l" indent="0" marL="0">
              <a:lnSpc>
                <a:spcPts val="2950"/>
              </a:lnSpc>
              <a:buNone/>
            </a:pPr>
            <a:r>
              <a:rPr lang="en-US" sz="1850" b="1" dirty="0">
                <a:solidFill>
                  <a:srgbClr val="E5E0DF"/>
                </a:solidFill>
                <a:latin typeface="Barlow" pitchFamily="34" charset="0"/>
                <a:ea typeface="Barlow" pitchFamily="34" charset="-122"/>
                <a:cs typeface="Barlow" pitchFamily="34" charset="-120"/>
              </a:rPr>
              <a:t>Nicki Arthur</a:t>
            </a:r>
            <a:endParaRPr lang="en-US" sz="1850" dirty="0"/>
          </a:p>
        </p:txBody>
      </p:sp>
      <p:sp>
        <p:nvSpPr>
          <p:cNvPr id="7" name="Text 5"/>
          <p:cNvSpPr/>
          <p:nvPr/>
        </p:nvSpPr>
        <p:spPr>
          <a:xfrm>
            <a:off x="1251585" y="6923603"/>
            <a:ext cx="7042666" cy="376952"/>
          </a:xfrm>
          <a:prstGeom prst="rect">
            <a:avLst/>
          </a:prstGeom>
          <a:noFill/>
          <a:ln/>
        </p:spPr>
        <p:txBody>
          <a:bodyPr wrap="none" lIns="0" tIns="0" rIns="0" bIns="0" rtlCol="0" anchor="t"/>
          <a:lstStyle/>
          <a:p>
            <a:pPr algn="l" indent="0" marL="0">
              <a:lnSpc>
                <a:spcPts val="2950"/>
              </a:lnSpc>
              <a:buNone/>
            </a:pPr>
            <a:r>
              <a:rPr lang="en-US" sz="1850" dirty="0">
                <a:solidFill>
                  <a:srgbClr val="E5E0DF"/>
                </a:solidFill>
                <a:latin typeface="Barlow" pitchFamily="34" charset="0"/>
                <a:ea typeface="Barlow" pitchFamily="34" charset="-122"/>
                <a:cs typeface="Barlow" pitchFamily="34" charset="-120"/>
              </a:rPr>
              <a:t>Chair, Table Tennis Wales</a:t>
            </a:r>
            <a:endParaRPr lang="en-US" sz="1850" dirty="0"/>
          </a:p>
        </p:txBody>
      </p:sp>
      <p:pic>
        <p:nvPicPr>
          <p:cNvPr id="8" name="Image 0" descr="preencoded.png">    </p:cNvPr>
          <p:cNvPicPr>
            <a:picLocks noChangeAspect="1"/>
          </p:cNvPicPr>
          <p:nvPr/>
        </p:nvPicPr>
        <p:blipFill>
          <a:blip r:embed="rId1"/>
          <a:stretch>
            <a:fillRect/>
          </a:stretch>
        </p:blipFill>
        <p:spPr>
          <a:xfrm>
            <a:off x="8885753" y="1993940"/>
            <a:ext cx="3139440" cy="37414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746528" y="961192"/>
            <a:ext cx="4884777" cy="610553"/>
          </a:xfrm>
          <a:prstGeom prst="rect">
            <a:avLst/>
          </a:prstGeom>
          <a:noFill/>
          <a:ln/>
        </p:spPr>
        <p:txBody>
          <a:bodyPr wrap="none" lIns="0" tIns="0" rIns="0" bIns="0" rtlCol="0" anchor="t"/>
          <a:lstStyle/>
          <a:p>
            <a:pPr algn="l" indent="0" marL="0">
              <a:lnSpc>
                <a:spcPts val="4800"/>
              </a:lnSpc>
              <a:buNone/>
            </a:pPr>
            <a:r>
              <a:rPr lang="en-US" sz="3800" dirty="0">
                <a:solidFill>
                  <a:srgbClr val="FFFFFF"/>
                </a:solidFill>
                <a:latin typeface="Barlow Medium" pitchFamily="34" charset="0"/>
                <a:ea typeface="Barlow Medium" pitchFamily="34" charset="-122"/>
                <a:cs typeface="Barlow Medium" pitchFamily="34" charset="-120"/>
              </a:rPr>
              <a:t>About Us</a:t>
            </a:r>
            <a:endParaRPr lang="en-US" sz="3800" dirty="0"/>
          </a:p>
        </p:txBody>
      </p:sp>
      <p:sp>
        <p:nvSpPr>
          <p:cNvPr id="3" name="Text 1"/>
          <p:cNvSpPr/>
          <p:nvPr/>
        </p:nvSpPr>
        <p:spPr>
          <a:xfrm>
            <a:off x="1746528" y="1963103"/>
            <a:ext cx="11137344" cy="996910"/>
          </a:xfrm>
          <a:prstGeom prst="rect">
            <a:avLst/>
          </a:prstGeom>
          <a:noFill/>
          <a:ln/>
        </p:spPr>
        <p:txBody>
          <a:bodyPr wrap="square" lIns="0" tIns="0" rIns="0" bIns="0" rtlCol="0" anchor="t"/>
          <a:lstStyle/>
          <a:p>
            <a:pPr algn="l" indent="0" marL="0">
              <a:lnSpc>
                <a:spcPts val="2600"/>
              </a:lnSpc>
              <a:buNone/>
            </a:pPr>
            <a:r>
              <a:rPr lang="en-US" sz="1700" dirty="0">
                <a:solidFill>
                  <a:srgbClr val="E5E0DF"/>
                </a:solidFill>
                <a:latin typeface="Barlow" pitchFamily="34" charset="0"/>
                <a:ea typeface="Barlow" pitchFamily="34" charset="-122"/>
                <a:cs typeface="Barlow" pitchFamily="34" charset="-120"/>
              </a:rPr>
              <a:t>The Table Tennis Association of Wales or Table Tennis Wales, as it's better known is the not-for-profit official national governing body, responsible for both the grassroots growth of the sport and the development of Wales' Commonwealth and Olympic Games elite athletes.</a:t>
            </a:r>
            <a:endParaRPr lang="en-US" sz="1700" dirty="0"/>
          </a:p>
        </p:txBody>
      </p:sp>
      <p:sp>
        <p:nvSpPr>
          <p:cNvPr id="4" name="Shape 2"/>
          <p:cNvSpPr/>
          <p:nvPr/>
        </p:nvSpPr>
        <p:spPr>
          <a:xfrm>
            <a:off x="1746528" y="3180159"/>
            <a:ext cx="3581995" cy="3203496"/>
          </a:xfrm>
          <a:prstGeom prst="roundRect">
            <a:avLst>
              <a:gd name="adj" fmla="val 2882"/>
            </a:avLst>
          </a:prstGeom>
          <a:solidFill>
            <a:srgbClr val="790709"/>
          </a:solidFill>
          <a:ln w="7620">
            <a:solidFill>
              <a:srgbClr val="922022"/>
            </a:solidFill>
            <a:prstDash val="solid"/>
          </a:ln>
        </p:spPr>
      </p:sp>
      <p:sp>
        <p:nvSpPr>
          <p:cNvPr id="5" name="Text 3"/>
          <p:cNvSpPr/>
          <p:nvPr/>
        </p:nvSpPr>
        <p:spPr>
          <a:xfrm>
            <a:off x="1973937" y="3407569"/>
            <a:ext cx="2442329" cy="305157"/>
          </a:xfrm>
          <a:prstGeom prst="rect">
            <a:avLst/>
          </a:prstGeom>
          <a:noFill/>
          <a:ln/>
        </p:spPr>
        <p:txBody>
          <a:bodyPr wrap="none" lIns="0" tIns="0" rIns="0" bIns="0" rtlCol="0" anchor="t"/>
          <a:lstStyle/>
          <a:p>
            <a:pPr algn="l" indent="0" marL="0">
              <a:lnSpc>
                <a:spcPts val="2400"/>
              </a:lnSpc>
              <a:buNone/>
            </a:pPr>
            <a:r>
              <a:rPr lang="en-US" sz="1900" dirty="0">
                <a:solidFill>
                  <a:srgbClr val="E5E0DF"/>
                </a:solidFill>
                <a:latin typeface="Barlow Medium" pitchFamily="34" charset="0"/>
                <a:ea typeface="Barlow Medium" pitchFamily="34" charset="-122"/>
                <a:cs typeface="Barlow Medium" pitchFamily="34" charset="-120"/>
              </a:rPr>
              <a:t>Board Structure</a:t>
            </a:r>
            <a:endParaRPr lang="en-US" sz="1900" dirty="0"/>
          </a:p>
        </p:txBody>
      </p:sp>
      <p:sp>
        <p:nvSpPr>
          <p:cNvPr id="6" name="Text 4"/>
          <p:cNvSpPr/>
          <p:nvPr/>
        </p:nvSpPr>
        <p:spPr>
          <a:xfrm>
            <a:off x="1973937" y="3830122"/>
            <a:ext cx="3127177" cy="1661517"/>
          </a:xfrm>
          <a:prstGeom prst="rect">
            <a:avLst/>
          </a:prstGeom>
          <a:noFill/>
          <a:ln/>
        </p:spPr>
        <p:txBody>
          <a:bodyPr wrap="square" lIns="0" tIns="0" rIns="0" bIns="0" rtlCol="0" anchor="t"/>
          <a:lstStyle/>
          <a:p>
            <a:pPr algn="l" indent="0" marL="0">
              <a:lnSpc>
                <a:spcPts val="2600"/>
              </a:lnSpc>
              <a:buNone/>
            </a:pPr>
            <a:r>
              <a:rPr lang="en-US" sz="1700" dirty="0">
                <a:solidFill>
                  <a:srgbClr val="E5E0DF"/>
                </a:solidFill>
                <a:latin typeface="Barlow" pitchFamily="34" charset="0"/>
                <a:ea typeface="Barlow" pitchFamily="34" charset="-122"/>
                <a:cs typeface="Barlow" pitchFamily="34" charset="-120"/>
              </a:rPr>
              <a:t>The Board comprises 10 Directors; the Chair, Chief Executive, three Elected Directors, and seven appointed Directors.</a:t>
            </a:r>
            <a:endParaRPr lang="en-US" sz="1700" dirty="0"/>
          </a:p>
        </p:txBody>
      </p:sp>
      <p:sp>
        <p:nvSpPr>
          <p:cNvPr id="7" name="Shape 5"/>
          <p:cNvSpPr/>
          <p:nvPr/>
        </p:nvSpPr>
        <p:spPr>
          <a:xfrm>
            <a:off x="5524143" y="3180159"/>
            <a:ext cx="3581995" cy="3203496"/>
          </a:xfrm>
          <a:prstGeom prst="roundRect">
            <a:avLst>
              <a:gd name="adj" fmla="val 2882"/>
            </a:avLst>
          </a:prstGeom>
          <a:solidFill>
            <a:srgbClr val="790709"/>
          </a:solidFill>
          <a:ln w="7620">
            <a:solidFill>
              <a:srgbClr val="922022"/>
            </a:solidFill>
            <a:prstDash val="solid"/>
          </a:ln>
        </p:spPr>
      </p:sp>
      <p:sp>
        <p:nvSpPr>
          <p:cNvPr id="8" name="Text 6"/>
          <p:cNvSpPr/>
          <p:nvPr/>
        </p:nvSpPr>
        <p:spPr>
          <a:xfrm>
            <a:off x="5751552" y="3407569"/>
            <a:ext cx="2442329" cy="305157"/>
          </a:xfrm>
          <a:prstGeom prst="rect">
            <a:avLst/>
          </a:prstGeom>
          <a:noFill/>
          <a:ln/>
        </p:spPr>
        <p:txBody>
          <a:bodyPr wrap="none" lIns="0" tIns="0" rIns="0" bIns="0" rtlCol="0" anchor="t"/>
          <a:lstStyle/>
          <a:p>
            <a:pPr algn="l" indent="0" marL="0">
              <a:lnSpc>
                <a:spcPts val="2400"/>
              </a:lnSpc>
              <a:buNone/>
            </a:pPr>
            <a:r>
              <a:rPr lang="en-US" sz="1900" dirty="0">
                <a:solidFill>
                  <a:srgbClr val="E5E0DF"/>
                </a:solidFill>
                <a:latin typeface="Barlow Medium" pitchFamily="34" charset="0"/>
                <a:ea typeface="Barlow Medium" pitchFamily="34" charset="-122"/>
                <a:cs typeface="Barlow Medium" pitchFamily="34" charset="-120"/>
              </a:rPr>
              <a:t>Our Responsibility</a:t>
            </a:r>
            <a:endParaRPr lang="en-US" sz="1900" dirty="0"/>
          </a:p>
        </p:txBody>
      </p:sp>
      <p:sp>
        <p:nvSpPr>
          <p:cNvPr id="9" name="Text 7"/>
          <p:cNvSpPr/>
          <p:nvPr/>
        </p:nvSpPr>
        <p:spPr>
          <a:xfrm>
            <a:off x="5751552" y="3830122"/>
            <a:ext cx="3127177" cy="2326124"/>
          </a:xfrm>
          <a:prstGeom prst="rect">
            <a:avLst/>
          </a:prstGeom>
          <a:noFill/>
          <a:ln/>
        </p:spPr>
        <p:txBody>
          <a:bodyPr wrap="square" lIns="0" tIns="0" rIns="0" bIns="0" rtlCol="0" anchor="t"/>
          <a:lstStyle/>
          <a:p>
            <a:pPr algn="l" indent="0" marL="0">
              <a:lnSpc>
                <a:spcPts val="2600"/>
              </a:lnSpc>
              <a:buNone/>
            </a:pPr>
            <a:r>
              <a:rPr lang="en-US" sz="1700" dirty="0">
                <a:solidFill>
                  <a:srgbClr val="E5E0DF"/>
                </a:solidFill>
                <a:latin typeface="Barlow" pitchFamily="34" charset="0"/>
                <a:ea typeface="Barlow" pitchFamily="34" charset="-122"/>
                <a:cs typeface="Barlow" pitchFamily="34" charset="-120"/>
              </a:rPr>
              <a:t>The Board is responsible for managing the business of Table Tennis Wales, working collaboratively with our Members and the wider table tennis family, and a broad range of partners, including Sport Wales.</a:t>
            </a:r>
            <a:endParaRPr lang="en-US" sz="1700" dirty="0"/>
          </a:p>
        </p:txBody>
      </p:sp>
      <p:sp>
        <p:nvSpPr>
          <p:cNvPr id="10" name="Shape 8"/>
          <p:cNvSpPr/>
          <p:nvPr/>
        </p:nvSpPr>
        <p:spPr>
          <a:xfrm>
            <a:off x="9301758" y="3180159"/>
            <a:ext cx="3582114" cy="3203496"/>
          </a:xfrm>
          <a:prstGeom prst="roundRect">
            <a:avLst>
              <a:gd name="adj" fmla="val 2882"/>
            </a:avLst>
          </a:prstGeom>
          <a:solidFill>
            <a:srgbClr val="790709"/>
          </a:solidFill>
          <a:ln w="7620">
            <a:solidFill>
              <a:srgbClr val="922022"/>
            </a:solidFill>
            <a:prstDash val="solid"/>
          </a:ln>
        </p:spPr>
      </p:sp>
      <p:sp>
        <p:nvSpPr>
          <p:cNvPr id="11" name="Text 9"/>
          <p:cNvSpPr/>
          <p:nvPr/>
        </p:nvSpPr>
        <p:spPr>
          <a:xfrm>
            <a:off x="9529167" y="3407569"/>
            <a:ext cx="2442329" cy="305157"/>
          </a:xfrm>
          <a:prstGeom prst="rect">
            <a:avLst/>
          </a:prstGeom>
          <a:noFill/>
          <a:ln/>
        </p:spPr>
        <p:txBody>
          <a:bodyPr wrap="none" lIns="0" tIns="0" rIns="0" bIns="0" rtlCol="0" anchor="t"/>
          <a:lstStyle/>
          <a:p>
            <a:pPr algn="l" indent="0" marL="0">
              <a:lnSpc>
                <a:spcPts val="2400"/>
              </a:lnSpc>
              <a:buNone/>
            </a:pPr>
            <a:r>
              <a:rPr lang="en-US" sz="1900" dirty="0">
                <a:solidFill>
                  <a:srgbClr val="E5E0DF"/>
                </a:solidFill>
                <a:latin typeface="Barlow Medium" pitchFamily="34" charset="0"/>
                <a:ea typeface="Barlow Medium" pitchFamily="34" charset="-122"/>
                <a:cs typeface="Barlow Medium" pitchFamily="34" charset="-120"/>
              </a:rPr>
              <a:t>Our Focus</a:t>
            </a:r>
            <a:endParaRPr lang="en-US" sz="1900" dirty="0"/>
          </a:p>
        </p:txBody>
      </p:sp>
      <p:sp>
        <p:nvSpPr>
          <p:cNvPr id="12" name="Text 10"/>
          <p:cNvSpPr/>
          <p:nvPr/>
        </p:nvSpPr>
        <p:spPr>
          <a:xfrm>
            <a:off x="9529167" y="3830122"/>
            <a:ext cx="3127296" cy="2326124"/>
          </a:xfrm>
          <a:prstGeom prst="rect">
            <a:avLst/>
          </a:prstGeom>
          <a:noFill/>
          <a:ln/>
        </p:spPr>
        <p:txBody>
          <a:bodyPr wrap="square" lIns="0" tIns="0" rIns="0" bIns="0" rtlCol="0" anchor="t"/>
          <a:lstStyle/>
          <a:p>
            <a:pPr algn="l" indent="0" marL="0">
              <a:lnSpc>
                <a:spcPts val="2600"/>
              </a:lnSpc>
              <a:buNone/>
            </a:pPr>
            <a:r>
              <a:rPr lang="en-US" sz="1700" dirty="0">
                <a:solidFill>
                  <a:srgbClr val="E5E0DF"/>
                </a:solidFill>
                <a:latin typeface="Barlow" pitchFamily="34" charset="0"/>
                <a:ea typeface="Barlow" pitchFamily="34" charset="-122"/>
                <a:cs typeface="Barlow" pitchFamily="34" charset="-120"/>
              </a:rPr>
              <a:t>Our business focuses primarily on providing services to our members, strategy, governance, finance, risk, stakeholders, and the oversight of the executive team which is led by the Chief Executive.</a:t>
            </a:r>
            <a:endParaRPr lang="en-US" sz="1700" dirty="0"/>
          </a:p>
        </p:txBody>
      </p:sp>
      <p:sp>
        <p:nvSpPr>
          <p:cNvPr id="13" name="Text 11"/>
          <p:cNvSpPr/>
          <p:nvPr/>
        </p:nvSpPr>
        <p:spPr>
          <a:xfrm>
            <a:off x="1746528" y="6603802"/>
            <a:ext cx="11137344" cy="664607"/>
          </a:xfrm>
          <a:prstGeom prst="rect">
            <a:avLst/>
          </a:prstGeom>
          <a:noFill/>
          <a:ln/>
        </p:spPr>
        <p:txBody>
          <a:bodyPr wrap="square" lIns="0" tIns="0" rIns="0" bIns="0" rtlCol="0" anchor="t"/>
          <a:lstStyle/>
          <a:p>
            <a:pPr algn="l" indent="0" marL="0">
              <a:lnSpc>
                <a:spcPts val="2600"/>
              </a:lnSpc>
              <a:buNone/>
            </a:pPr>
            <a:r>
              <a:rPr lang="en-US" sz="1700" dirty="0">
                <a:solidFill>
                  <a:srgbClr val="E5E0DF"/>
                </a:solidFill>
                <a:latin typeface="Barlow" pitchFamily="34" charset="0"/>
                <a:ea typeface="Barlow" pitchFamily="34" charset="-122"/>
                <a:cs typeface="Barlow" pitchFamily="34" charset="-120"/>
              </a:rPr>
              <a:t>There are several Advisory Committees to the Board, and all Directors are expected to sit on at least one Advisory Committee depending on their skills and experience. For this role it is the Finance Committee.</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1060728" y="1586984"/>
            <a:ext cx="5929193" cy="685800"/>
          </a:xfrm>
          <a:prstGeom prst="rect">
            <a:avLst/>
          </a:prstGeom>
          <a:noFill/>
          <a:ln/>
        </p:spPr>
        <p:txBody>
          <a:bodyPr wrap="none" lIns="0" tIns="0" rIns="0" bIns="0" rtlCol="0" anchor="t"/>
          <a:lstStyle/>
          <a:p>
            <a:pPr algn="l" indent="0" marL="0">
              <a:lnSpc>
                <a:spcPts val="5400"/>
              </a:lnSpc>
              <a:buNone/>
            </a:pPr>
            <a:r>
              <a:rPr lang="en-US" sz="4300" dirty="0">
                <a:solidFill>
                  <a:srgbClr val="FFFFFF"/>
                </a:solidFill>
                <a:latin typeface="Barlow Medium" pitchFamily="34" charset="0"/>
                <a:ea typeface="Barlow Medium" pitchFamily="34" charset="-122"/>
                <a:cs typeface="Barlow Medium" pitchFamily="34" charset="-120"/>
              </a:rPr>
              <a:t>Strengthening Our Board</a:t>
            </a:r>
            <a:endParaRPr lang="en-US" sz="4300" dirty="0"/>
          </a:p>
        </p:txBody>
      </p:sp>
      <p:sp>
        <p:nvSpPr>
          <p:cNvPr id="3" name="Text 1"/>
          <p:cNvSpPr/>
          <p:nvPr/>
        </p:nvSpPr>
        <p:spPr>
          <a:xfrm>
            <a:off x="1060728" y="2766536"/>
            <a:ext cx="12508944" cy="790099"/>
          </a:xfrm>
          <a:prstGeom prst="rect">
            <a:avLst/>
          </a:prstGeom>
          <a:noFill/>
          <a:ln/>
        </p:spPr>
        <p:txBody>
          <a:bodyPr wrap="square" lIns="0" tIns="0" rIns="0" bIns="0" rtlCol="0" anchor="t"/>
          <a:lstStyle/>
          <a:p>
            <a:pPr algn="l" indent="0" marL="0">
              <a:lnSpc>
                <a:spcPts val="3100"/>
              </a:lnSpc>
              <a:buNone/>
            </a:pPr>
            <a:r>
              <a:rPr lang="en-US" sz="1900" dirty="0">
                <a:solidFill>
                  <a:srgbClr val="E5E0DF"/>
                </a:solidFill>
                <a:latin typeface="Barlow" pitchFamily="34" charset="0"/>
                <a:ea typeface="Barlow" pitchFamily="34" charset="-122"/>
                <a:cs typeface="Barlow" pitchFamily="34" charset="-120"/>
              </a:rPr>
              <a:t>Table Tennis Wales is seeking to strengthen its Board with an exceptional individual who wish to serve as a Non-Executive Director and support the direction for the next phase of the organisation's development.</a:t>
            </a:r>
            <a:endParaRPr lang="en-US" sz="1900" dirty="0"/>
          </a:p>
        </p:txBody>
      </p:sp>
      <p:sp>
        <p:nvSpPr>
          <p:cNvPr id="4" name="Text 2"/>
          <p:cNvSpPr/>
          <p:nvPr/>
        </p:nvSpPr>
        <p:spPr>
          <a:xfrm>
            <a:off x="1060728" y="3834289"/>
            <a:ext cx="12508944" cy="790099"/>
          </a:xfrm>
          <a:prstGeom prst="rect">
            <a:avLst/>
          </a:prstGeom>
          <a:noFill/>
          <a:ln/>
        </p:spPr>
        <p:txBody>
          <a:bodyPr wrap="square" lIns="0" tIns="0" rIns="0" bIns="0" rtlCol="0" anchor="t"/>
          <a:lstStyle/>
          <a:p>
            <a:pPr algn="l" indent="0" marL="0">
              <a:lnSpc>
                <a:spcPts val="3100"/>
              </a:lnSpc>
              <a:buNone/>
            </a:pPr>
            <a:r>
              <a:rPr lang="en-US" sz="1900" dirty="0">
                <a:solidFill>
                  <a:srgbClr val="E5E0DF"/>
                </a:solidFill>
                <a:latin typeface="Barlow" pitchFamily="34" charset="0"/>
                <a:ea typeface="Barlow" pitchFamily="34" charset="-122"/>
                <a:cs typeface="Barlow" pitchFamily="34" charset="-120"/>
              </a:rPr>
              <a:t>The successful candidate will have a passion for success and demonstrate a strong commitment to the delivery of excellence and quality.</a:t>
            </a:r>
            <a:endParaRPr lang="en-US" sz="1900" dirty="0"/>
          </a:p>
        </p:txBody>
      </p:sp>
      <p:sp>
        <p:nvSpPr>
          <p:cNvPr id="5" name="Text 3"/>
          <p:cNvSpPr/>
          <p:nvPr/>
        </p:nvSpPr>
        <p:spPr>
          <a:xfrm>
            <a:off x="1431012" y="5179695"/>
            <a:ext cx="12138660" cy="1185148"/>
          </a:xfrm>
          <a:prstGeom prst="rect">
            <a:avLst/>
          </a:prstGeom>
          <a:noFill/>
          <a:ln/>
        </p:spPr>
        <p:txBody>
          <a:bodyPr wrap="square" lIns="0" tIns="0" rIns="0" bIns="0" rtlCol="0" anchor="t"/>
          <a:lstStyle/>
          <a:p>
            <a:pPr algn="l" indent="0" marL="0">
              <a:lnSpc>
                <a:spcPts val="3100"/>
              </a:lnSpc>
              <a:buNone/>
            </a:pPr>
            <a:r>
              <a:rPr lang="en-US" sz="1900" dirty="0">
                <a:solidFill>
                  <a:srgbClr val="E5E0DF"/>
                </a:solidFill>
                <a:latin typeface="Barlow" pitchFamily="34" charset="0"/>
                <a:ea typeface="Barlow" pitchFamily="34" charset="-122"/>
                <a:cs typeface="Barlow" pitchFamily="34" charset="-120"/>
              </a:rPr>
              <a:t>As a national governing body of sport, it is important that Table Tennis Wales has a diverse board and that each Appointed Director brings a range of skills, knowledge and experience from different backgrounds that complements the board.</a:t>
            </a:r>
            <a:endParaRPr lang="en-US" sz="1900" dirty="0"/>
          </a:p>
        </p:txBody>
      </p:sp>
      <p:sp>
        <p:nvSpPr>
          <p:cNvPr id="6" name="Shape 4"/>
          <p:cNvSpPr/>
          <p:nvPr/>
        </p:nvSpPr>
        <p:spPr>
          <a:xfrm>
            <a:off x="1060728" y="4902041"/>
            <a:ext cx="30480" cy="1740456"/>
          </a:xfrm>
          <a:prstGeom prst="rect">
            <a:avLst/>
          </a:prstGeom>
          <a:solidFill>
            <a:srgbClr val="F65F62"/>
          </a:solid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1764744" y="751761"/>
            <a:ext cx="6179582" cy="608528"/>
          </a:xfrm>
          <a:prstGeom prst="rect">
            <a:avLst/>
          </a:prstGeom>
          <a:noFill/>
          <a:ln/>
        </p:spPr>
        <p:txBody>
          <a:bodyPr wrap="none" lIns="0" tIns="0" rIns="0" bIns="0" rtlCol="0" anchor="t"/>
          <a:lstStyle/>
          <a:p>
            <a:pPr algn="l" indent="0" marL="0">
              <a:lnSpc>
                <a:spcPts val="4750"/>
              </a:lnSpc>
              <a:buNone/>
            </a:pPr>
            <a:r>
              <a:rPr lang="en-US" sz="3800" dirty="0">
                <a:solidFill>
                  <a:srgbClr val="FFFFFF"/>
                </a:solidFill>
                <a:latin typeface="Barlow Medium" pitchFamily="34" charset="0"/>
                <a:ea typeface="Barlow Medium" pitchFamily="34" charset="-122"/>
                <a:cs typeface="Barlow Medium" pitchFamily="34" charset="-120"/>
              </a:rPr>
              <a:t>The Role: Director of Finance</a:t>
            </a:r>
            <a:endParaRPr lang="en-US" sz="3800" dirty="0"/>
          </a:p>
        </p:txBody>
      </p:sp>
      <p:sp>
        <p:nvSpPr>
          <p:cNvPr id="3" name="Text 1"/>
          <p:cNvSpPr/>
          <p:nvPr/>
        </p:nvSpPr>
        <p:spPr>
          <a:xfrm>
            <a:off x="1764744" y="1438037"/>
            <a:ext cx="5668208" cy="486728"/>
          </a:xfrm>
          <a:prstGeom prst="rect">
            <a:avLst/>
          </a:prstGeom>
          <a:noFill/>
          <a:ln/>
        </p:spPr>
        <p:txBody>
          <a:bodyPr wrap="none" lIns="0" tIns="0" rIns="0" bIns="0" rtlCol="0" anchor="t"/>
          <a:lstStyle/>
          <a:p>
            <a:pPr algn="l" indent="0" marL="0">
              <a:lnSpc>
                <a:spcPts val="3800"/>
              </a:lnSpc>
              <a:buNone/>
            </a:pPr>
            <a:r>
              <a:rPr lang="en-US" sz="3050" dirty="0">
                <a:solidFill>
                  <a:srgbClr val="FFFFFF"/>
                </a:solidFill>
                <a:latin typeface="Barlow Medium" pitchFamily="34" charset="0"/>
                <a:ea typeface="Barlow Medium" pitchFamily="34" charset="-122"/>
                <a:cs typeface="Barlow Medium" pitchFamily="34" charset="-120"/>
              </a:rPr>
              <a:t>Skills, Knowledge and Experience</a:t>
            </a:r>
            <a:endParaRPr lang="en-US" sz="3050" dirty="0"/>
          </a:p>
        </p:txBody>
      </p:sp>
      <p:sp>
        <p:nvSpPr>
          <p:cNvPr id="4" name="Text 2"/>
          <p:cNvSpPr/>
          <p:nvPr/>
        </p:nvSpPr>
        <p:spPr>
          <a:xfrm>
            <a:off x="1764744" y="2002512"/>
            <a:ext cx="2921198" cy="365165"/>
          </a:xfrm>
          <a:prstGeom prst="rect">
            <a:avLst/>
          </a:prstGeom>
          <a:noFill/>
          <a:ln/>
        </p:spPr>
        <p:txBody>
          <a:bodyPr wrap="none" lIns="0" tIns="0" rIns="0" bIns="0" rtlCol="0" anchor="t"/>
          <a:lstStyle/>
          <a:p>
            <a:pPr algn="l" indent="0" marL="0">
              <a:lnSpc>
                <a:spcPts val="2850"/>
              </a:lnSpc>
              <a:buNone/>
            </a:pPr>
            <a:r>
              <a:rPr lang="en-US" sz="2300" dirty="0">
                <a:solidFill>
                  <a:srgbClr val="F65F62"/>
                </a:solidFill>
                <a:latin typeface="Barlow Medium" pitchFamily="34" charset="0"/>
                <a:ea typeface="Barlow Medium" pitchFamily="34" charset="-122"/>
                <a:cs typeface="Barlow Medium" pitchFamily="34" charset="-120"/>
              </a:rPr>
              <a:t>Director of Finance</a:t>
            </a:r>
            <a:endParaRPr lang="en-US" sz="2300" dirty="0"/>
          </a:p>
        </p:txBody>
      </p:sp>
      <p:sp>
        <p:nvSpPr>
          <p:cNvPr id="5" name="Text 3"/>
          <p:cNvSpPr/>
          <p:nvPr/>
        </p:nvSpPr>
        <p:spPr>
          <a:xfrm>
            <a:off x="1764744" y="2659261"/>
            <a:ext cx="11100792" cy="330756"/>
          </a:xfrm>
          <a:prstGeom prst="rect">
            <a:avLst/>
          </a:prstGeom>
          <a:noFill/>
          <a:ln/>
        </p:spPr>
        <p:txBody>
          <a:bodyPr wrap="none" lIns="0" tIns="0" rIns="0" bIns="0" rtlCol="0" anchor="t"/>
          <a:lstStyle/>
          <a:p>
            <a:pPr algn="l" indent="0" marL="0">
              <a:lnSpc>
                <a:spcPts val="2600"/>
              </a:lnSpc>
              <a:buNone/>
            </a:pPr>
            <a:r>
              <a:rPr lang="en-US" sz="1700" dirty="0">
                <a:solidFill>
                  <a:srgbClr val="E5E0DF"/>
                </a:solidFill>
                <a:latin typeface="Barlow" pitchFamily="34" charset="0"/>
                <a:ea typeface="Barlow" pitchFamily="34" charset="-122"/>
                <a:cs typeface="Barlow" pitchFamily="34" charset="-120"/>
              </a:rPr>
              <a:t>The successful Director would need to have experience in the following key areas:</a:t>
            </a:r>
            <a:endParaRPr lang="en-US" sz="1700" dirty="0"/>
          </a:p>
        </p:txBody>
      </p:sp>
      <p:sp>
        <p:nvSpPr>
          <p:cNvPr id="6" name="Shape 4"/>
          <p:cNvSpPr/>
          <p:nvPr/>
        </p:nvSpPr>
        <p:spPr>
          <a:xfrm>
            <a:off x="1764744" y="3208734"/>
            <a:ext cx="3570565" cy="4269105"/>
          </a:xfrm>
          <a:prstGeom prst="roundRect">
            <a:avLst>
              <a:gd name="adj" fmla="val 4098"/>
            </a:avLst>
          </a:prstGeom>
          <a:solidFill>
            <a:srgbClr val="191718">
              <a:alpha val="95000"/>
            </a:srgbClr>
          </a:solidFill>
          <a:ln w="30480">
            <a:solidFill>
              <a:srgbClr val="922022"/>
            </a:solidFill>
            <a:prstDash val="solid"/>
          </a:ln>
        </p:spPr>
      </p:sp>
      <p:sp>
        <p:nvSpPr>
          <p:cNvPr id="7" name="Shape 5"/>
          <p:cNvSpPr/>
          <p:nvPr/>
        </p:nvSpPr>
        <p:spPr>
          <a:xfrm>
            <a:off x="1734264" y="3208734"/>
            <a:ext cx="121920" cy="4269105"/>
          </a:xfrm>
          <a:prstGeom prst="roundRect">
            <a:avLst>
              <a:gd name="adj" fmla="val 75476"/>
            </a:avLst>
          </a:prstGeom>
          <a:solidFill>
            <a:srgbClr val="F65F62"/>
          </a:solidFill>
          <a:ln/>
        </p:spPr>
      </p:sp>
      <p:sp>
        <p:nvSpPr>
          <p:cNvPr id="8" name="Text 6"/>
          <p:cNvSpPr/>
          <p:nvPr/>
        </p:nvSpPr>
        <p:spPr>
          <a:xfrm>
            <a:off x="2105739" y="3458289"/>
            <a:ext cx="2980015" cy="608648"/>
          </a:xfrm>
          <a:prstGeom prst="rect">
            <a:avLst/>
          </a:prstGeom>
          <a:noFill/>
          <a:ln/>
        </p:spPr>
        <p:txBody>
          <a:bodyPr wrap="square" lIns="0" tIns="0" rIns="0" bIns="0" rtlCol="0" anchor="t"/>
          <a:lstStyle/>
          <a:p>
            <a:pPr algn="l" indent="0" marL="0">
              <a:lnSpc>
                <a:spcPts val="2350"/>
              </a:lnSpc>
              <a:buNone/>
            </a:pPr>
            <a:r>
              <a:rPr lang="en-US" sz="1900" dirty="0">
                <a:solidFill>
                  <a:srgbClr val="E5E0DF"/>
                </a:solidFill>
                <a:latin typeface="Barlow Medium" pitchFamily="34" charset="0"/>
                <a:ea typeface="Barlow Medium" pitchFamily="34" charset="-122"/>
                <a:cs typeface="Barlow Medium" pitchFamily="34" charset="-120"/>
              </a:rPr>
              <a:t>Financial Leadership &amp; Strategy</a:t>
            </a:r>
            <a:endParaRPr lang="en-US" sz="1900" dirty="0"/>
          </a:p>
        </p:txBody>
      </p:sp>
      <p:sp>
        <p:nvSpPr>
          <p:cNvPr id="9" name="Text 7"/>
          <p:cNvSpPr/>
          <p:nvPr/>
        </p:nvSpPr>
        <p:spPr>
          <a:xfrm>
            <a:off x="2105739" y="4183499"/>
            <a:ext cx="2980015" cy="3044785"/>
          </a:xfrm>
          <a:prstGeom prst="rect">
            <a:avLst/>
          </a:prstGeom>
          <a:noFill/>
          <a:ln/>
        </p:spPr>
        <p:txBody>
          <a:bodyPr wrap="square" lIns="0" tIns="0" rIns="0" bIns="0" rtlCol="0" anchor="t"/>
          <a:lstStyle/>
          <a:p>
            <a:pPr algn="l" marL="342900" indent="-342900">
              <a:lnSpc>
                <a:spcPts val="2600"/>
              </a:lnSpc>
              <a:buSzPct val="100000"/>
              <a:buChar char="•"/>
            </a:pPr>
            <a:r>
              <a:rPr lang="en-US" sz="1700" dirty="0">
                <a:solidFill>
                  <a:srgbClr val="E5E0DF"/>
                </a:solidFill>
                <a:latin typeface="Barlow" pitchFamily="34" charset="0"/>
                <a:ea typeface="Barlow" pitchFamily="34" charset="-122"/>
                <a:cs typeface="Barlow" pitchFamily="34" charset="-120"/>
              </a:rPr>
              <a:t>Experience in financial planning, budgeting, and long-term financial strategy</a:t>
            </a:r>
            <a:endParaRPr lang="en-US" sz="1700" dirty="0"/>
          </a:p>
          <a:p>
            <a:pPr algn="l" marL="342900" indent="-342900">
              <a:lnSpc>
                <a:spcPts val="2600"/>
              </a:lnSpc>
              <a:buSzPct val="100000"/>
              <a:buChar char="•"/>
            </a:pPr>
            <a:r>
              <a:rPr lang="en-US" sz="1700" dirty="0">
                <a:solidFill>
                  <a:srgbClr val="E5E0DF"/>
                </a:solidFill>
                <a:latin typeface="Barlow" pitchFamily="34" charset="0"/>
                <a:ea typeface="Barlow" pitchFamily="34" charset="-122"/>
                <a:cs typeface="Barlow" pitchFamily="34" charset="-120"/>
              </a:rPr>
              <a:t>Knowledge of financial sustainability and reserves management in the charity/not-for-profit sector</a:t>
            </a:r>
            <a:endParaRPr lang="en-US" sz="1700" dirty="0"/>
          </a:p>
        </p:txBody>
      </p:sp>
      <p:sp>
        <p:nvSpPr>
          <p:cNvPr id="10" name="Shape 8"/>
          <p:cNvSpPr/>
          <p:nvPr/>
        </p:nvSpPr>
        <p:spPr>
          <a:xfrm>
            <a:off x="5529739" y="3208734"/>
            <a:ext cx="3570684" cy="4269105"/>
          </a:xfrm>
          <a:prstGeom prst="roundRect">
            <a:avLst>
              <a:gd name="adj" fmla="val 4097"/>
            </a:avLst>
          </a:prstGeom>
          <a:solidFill>
            <a:srgbClr val="191718">
              <a:alpha val="95000"/>
            </a:srgbClr>
          </a:solidFill>
          <a:ln w="30480">
            <a:solidFill>
              <a:srgbClr val="922022"/>
            </a:solidFill>
            <a:prstDash val="solid"/>
          </a:ln>
        </p:spPr>
      </p:sp>
      <p:sp>
        <p:nvSpPr>
          <p:cNvPr id="11" name="Shape 9"/>
          <p:cNvSpPr/>
          <p:nvPr/>
        </p:nvSpPr>
        <p:spPr>
          <a:xfrm>
            <a:off x="5499259" y="3208734"/>
            <a:ext cx="121920" cy="4269105"/>
          </a:xfrm>
          <a:prstGeom prst="roundRect">
            <a:avLst>
              <a:gd name="adj" fmla="val 75476"/>
            </a:avLst>
          </a:prstGeom>
          <a:solidFill>
            <a:srgbClr val="F65F62"/>
          </a:solidFill>
          <a:ln/>
        </p:spPr>
      </p:sp>
      <p:sp>
        <p:nvSpPr>
          <p:cNvPr id="12" name="Text 10"/>
          <p:cNvSpPr/>
          <p:nvPr/>
        </p:nvSpPr>
        <p:spPr>
          <a:xfrm>
            <a:off x="5870734" y="3458289"/>
            <a:ext cx="2772966" cy="304324"/>
          </a:xfrm>
          <a:prstGeom prst="rect">
            <a:avLst/>
          </a:prstGeom>
          <a:noFill/>
          <a:ln/>
        </p:spPr>
        <p:txBody>
          <a:bodyPr wrap="none" lIns="0" tIns="0" rIns="0" bIns="0" rtlCol="0" anchor="t"/>
          <a:lstStyle/>
          <a:p>
            <a:pPr algn="l" indent="0" marL="0">
              <a:lnSpc>
                <a:spcPts val="2350"/>
              </a:lnSpc>
              <a:buNone/>
            </a:pPr>
            <a:r>
              <a:rPr lang="en-US" sz="1900" dirty="0">
                <a:solidFill>
                  <a:srgbClr val="E5E0DF"/>
                </a:solidFill>
                <a:latin typeface="Barlow Medium" pitchFamily="34" charset="0"/>
                <a:ea typeface="Barlow Medium" pitchFamily="34" charset="-122"/>
                <a:cs typeface="Barlow Medium" pitchFamily="34" charset="-120"/>
              </a:rPr>
              <a:t>Governance &amp; Compliance</a:t>
            </a:r>
            <a:endParaRPr lang="en-US" sz="1900" dirty="0"/>
          </a:p>
        </p:txBody>
      </p:sp>
      <p:sp>
        <p:nvSpPr>
          <p:cNvPr id="13" name="Text 11"/>
          <p:cNvSpPr/>
          <p:nvPr/>
        </p:nvSpPr>
        <p:spPr>
          <a:xfrm>
            <a:off x="5870734" y="3879175"/>
            <a:ext cx="2980134" cy="2383274"/>
          </a:xfrm>
          <a:prstGeom prst="rect">
            <a:avLst/>
          </a:prstGeom>
          <a:noFill/>
          <a:ln/>
        </p:spPr>
        <p:txBody>
          <a:bodyPr wrap="square" lIns="0" tIns="0" rIns="0" bIns="0" rtlCol="0" anchor="t"/>
          <a:lstStyle/>
          <a:p>
            <a:pPr algn="l" marL="342900" indent="-342900">
              <a:lnSpc>
                <a:spcPts val="2600"/>
              </a:lnSpc>
              <a:buSzPct val="100000"/>
              <a:buChar char="•"/>
            </a:pPr>
            <a:r>
              <a:rPr lang="en-US" sz="1700" dirty="0">
                <a:solidFill>
                  <a:srgbClr val="E5E0DF"/>
                </a:solidFill>
                <a:latin typeface="Barlow" pitchFamily="34" charset="0"/>
                <a:ea typeface="Barlow" pitchFamily="34" charset="-122"/>
                <a:cs typeface="Barlow" pitchFamily="34" charset="-120"/>
              </a:rPr>
              <a:t>Understanding of financial governance, audit, and risk management frameworks</a:t>
            </a:r>
            <a:endParaRPr lang="en-US" sz="1700" dirty="0"/>
          </a:p>
          <a:p>
            <a:pPr algn="l" marL="342900" indent="-342900">
              <a:lnSpc>
                <a:spcPts val="2600"/>
              </a:lnSpc>
              <a:buSzPct val="100000"/>
              <a:buChar char="•"/>
            </a:pPr>
            <a:r>
              <a:rPr lang="en-US" sz="1700" dirty="0">
                <a:solidFill>
                  <a:srgbClr val="E5E0DF"/>
                </a:solidFill>
                <a:latin typeface="Barlow" pitchFamily="34" charset="0"/>
                <a:ea typeface="Barlow" pitchFamily="34" charset="-122"/>
                <a:cs typeface="Barlow" pitchFamily="34" charset="-120"/>
              </a:rPr>
              <a:t>Experience working with or serving on Finance Committees or Audit &amp; Risk Committees</a:t>
            </a:r>
            <a:endParaRPr lang="en-US" sz="1700" dirty="0"/>
          </a:p>
        </p:txBody>
      </p:sp>
      <p:sp>
        <p:nvSpPr>
          <p:cNvPr id="14" name="Shape 12"/>
          <p:cNvSpPr/>
          <p:nvPr/>
        </p:nvSpPr>
        <p:spPr>
          <a:xfrm>
            <a:off x="9294852" y="3208734"/>
            <a:ext cx="3570565" cy="4269105"/>
          </a:xfrm>
          <a:prstGeom prst="roundRect">
            <a:avLst>
              <a:gd name="adj" fmla="val 4098"/>
            </a:avLst>
          </a:prstGeom>
          <a:solidFill>
            <a:srgbClr val="191718">
              <a:alpha val="95000"/>
            </a:srgbClr>
          </a:solidFill>
          <a:ln w="30480">
            <a:solidFill>
              <a:srgbClr val="922022"/>
            </a:solidFill>
            <a:prstDash val="solid"/>
          </a:ln>
        </p:spPr>
      </p:sp>
      <p:sp>
        <p:nvSpPr>
          <p:cNvPr id="15" name="Shape 13"/>
          <p:cNvSpPr/>
          <p:nvPr/>
        </p:nvSpPr>
        <p:spPr>
          <a:xfrm>
            <a:off x="9264372" y="3208734"/>
            <a:ext cx="121920" cy="4269105"/>
          </a:xfrm>
          <a:prstGeom prst="roundRect">
            <a:avLst>
              <a:gd name="adj" fmla="val 75476"/>
            </a:avLst>
          </a:prstGeom>
          <a:solidFill>
            <a:srgbClr val="F65F62"/>
          </a:solidFill>
          <a:ln/>
        </p:spPr>
      </p:sp>
      <p:sp>
        <p:nvSpPr>
          <p:cNvPr id="16" name="Text 14"/>
          <p:cNvSpPr/>
          <p:nvPr/>
        </p:nvSpPr>
        <p:spPr>
          <a:xfrm>
            <a:off x="9635847" y="3458289"/>
            <a:ext cx="2980015" cy="608648"/>
          </a:xfrm>
          <a:prstGeom prst="rect">
            <a:avLst/>
          </a:prstGeom>
          <a:noFill/>
          <a:ln/>
        </p:spPr>
        <p:txBody>
          <a:bodyPr wrap="square" lIns="0" tIns="0" rIns="0" bIns="0" rtlCol="0" anchor="t"/>
          <a:lstStyle/>
          <a:p>
            <a:pPr algn="l" indent="0" marL="0">
              <a:lnSpc>
                <a:spcPts val="2350"/>
              </a:lnSpc>
              <a:buNone/>
            </a:pPr>
            <a:r>
              <a:rPr lang="en-US" sz="1900" dirty="0">
                <a:solidFill>
                  <a:srgbClr val="E5E0DF"/>
                </a:solidFill>
                <a:latin typeface="Barlow Medium" pitchFamily="34" charset="0"/>
                <a:ea typeface="Barlow Medium" pitchFamily="34" charset="-122"/>
                <a:cs typeface="Barlow Medium" pitchFamily="34" charset="-120"/>
              </a:rPr>
              <a:t>Stakeholder &amp; Funder Engagement</a:t>
            </a:r>
            <a:endParaRPr lang="en-US" sz="1900" dirty="0"/>
          </a:p>
        </p:txBody>
      </p:sp>
      <p:sp>
        <p:nvSpPr>
          <p:cNvPr id="17" name="Text 15"/>
          <p:cNvSpPr/>
          <p:nvPr/>
        </p:nvSpPr>
        <p:spPr>
          <a:xfrm>
            <a:off x="9635847" y="4183499"/>
            <a:ext cx="2980015" cy="2383274"/>
          </a:xfrm>
          <a:prstGeom prst="rect">
            <a:avLst/>
          </a:prstGeom>
          <a:noFill/>
          <a:ln/>
        </p:spPr>
        <p:txBody>
          <a:bodyPr wrap="square" lIns="0" tIns="0" rIns="0" bIns="0" rtlCol="0" anchor="t"/>
          <a:lstStyle/>
          <a:p>
            <a:pPr algn="l" marL="342900" indent="-342900">
              <a:lnSpc>
                <a:spcPts val="2600"/>
              </a:lnSpc>
              <a:buSzPct val="100000"/>
              <a:buChar char="•"/>
            </a:pPr>
            <a:r>
              <a:rPr lang="en-US" sz="1700" dirty="0">
                <a:solidFill>
                  <a:srgbClr val="E5E0DF"/>
                </a:solidFill>
                <a:latin typeface="Barlow" pitchFamily="34" charset="0"/>
                <a:ea typeface="Barlow" pitchFamily="34" charset="-122"/>
                <a:cs typeface="Barlow" pitchFamily="34" charset="-120"/>
              </a:rPr>
              <a:t>Knowledge of grant funding, including Sport Wales or public sector funding</a:t>
            </a:r>
            <a:endParaRPr lang="en-US" sz="1700" dirty="0"/>
          </a:p>
          <a:p>
            <a:pPr algn="l" marL="342900" indent="-342900">
              <a:lnSpc>
                <a:spcPts val="2600"/>
              </a:lnSpc>
              <a:buSzPct val="100000"/>
              <a:buChar char="•"/>
            </a:pPr>
            <a:r>
              <a:rPr lang="en-US" sz="1700" dirty="0">
                <a:solidFill>
                  <a:srgbClr val="E5E0DF"/>
                </a:solidFill>
                <a:latin typeface="Barlow" pitchFamily="34" charset="0"/>
                <a:ea typeface="Barlow" pitchFamily="34" charset="-122"/>
                <a:cs typeface="Barlow" pitchFamily="34" charset="-120"/>
              </a:rPr>
              <a:t>Experience engaging with external auditors, funders, and financial stakeholders</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1819037" y="819983"/>
            <a:ext cx="5692497" cy="602575"/>
          </a:xfrm>
          <a:prstGeom prst="rect">
            <a:avLst/>
          </a:prstGeom>
          <a:noFill/>
          <a:ln/>
        </p:spPr>
        <p:txBody>
          <a:bodyPr wrap="none" lIns="0" tIns="0" rIns="0" bIns="0" rtlCol="0" anchor="t"/>
          <a:lstStyle/>
          <a:p>
            <a:pPr algn="l" indent="0" marL="0">
              <a:lnSpc>
                <a:spcPts val="4700"/>
              </a:lnSpc>
              <a:buNone/>
            </a:pPr>
            <a:r>
              <a:rPr lang="en-US" sz="3750" dirty="0">
                <a:solidFill>
                  <a:srgbClr val="FFFFFF"/>
                </a:solidFill>
                <a:latin typeface="Barlow Medium" pitchFamily="34" charset="0"/>
                <a:ea typeface="Barlow Medium" pitchFamily="34" charset="-122"/>
                <a:cs typeface="Barlow Medium" pitchFamily="34" charset="-120"/>
              </a:rPr>
              <a:t>What You Will Demonstrate</a:t>
            </a:r>
            <a:endParaRPr lang="en-US" sz="3750" dirty="0"/>
          </a:p>
        </p:txBody>
      </p:sp>
      <p:sp>
        <p:nvSpPr>
          <p:cNvPr id="3" name="Shape 1"/>
          <p:cNvSpPr/>
          <p:nvPr/>
        </p:nvSpPr>
        <p:spPr>
          <a:xfrm>
            <a:off x="1819037" y="1803797"/>
            <a:ext cx="488037" cy="488037"/>
          </a:xfrm>
          <a:prstGeom prst="roundRect">
            <a:avLst>
              <a:gd name="adj" fmla="val 18671"/>
            </a:avLst>
          </a:prstGeom>
          <a:solidFill>
            <a:srgbClr val="790709"/>
          </a:solidFill>
          <a:ln w="7620">
            <a:solidFill>
              <a:srgbClr val="922022"/>
            </a:solidFill>
            <a:prstDash val="solid"/>
          </a:ln>
        </p:spPr>
      </p:sp>
      <p:sp>
        <p:nvSpPr>
          <p:cNvPr id="4" name="Text 2"/>
          <p:cNvSpPr/>
          <p:nvPr/>
        </p:nvSpPr>
        <p:spPr>
          <a:xfrm>
            <a:off x="2497693" y="1878330"/>
            <a:ext cx="2410539" cy="301347"/>
          </a:xfrm>
          <a:prstGeom prst="rect">
            <a:avLst/>
          </a:prstGeom>
          <a:noFill/>
          <a:ln/>
        </p:spPr>
        <p:txBody>
          <a:bodyPr wrap="none" lIns="0" tIns="0" rIns="0" bIns="0" rtlCol="0" anchor="t"/>
          <a:lstStyle/>
          <a:p>
            <a:pPr algn="l" indent="0" marL="0">
              <a:lnSpc>
                <a:spcPts val="2350"/>
              </a:lnSpc>
              <a:buNone/>
            </a:pPr>
            <a:r>
              <a:rPr lang="en-US" sz="1850" dirty="0">
                <a:solidFill>
                  <a:srgbClr val="E5E0DF"/>
                </a:solidFill>
                <a:latin typeface="Barlow Medium" pitchFamily="34" charset="0"/>
                <a:ea typeface="Barlow Medium" pitchFamily="34" charset="-122"/>
                <a:cs typeface="Barlow Medium" pitchFamily="34" charset="-120"/>
              </a:rPr>
              <a:t>Time and Commitment</a:t>
            </a:r>
            <a:endParaRPr lang="en-US" sz="1850" dirty="0"/>
          </a:p>
        </p:txBody>
      </p:sp>
      <p:sp>
        <p:nvSpPr>
          <p:cNvPr id="5" name="Text 3"/>
          <p:cNvSpPr/>
          <p:nvPr/>
        </p:nvSpPr>
        <p:spPr>
          <a:xfrm>
            <a:off x="2497693" y="2293977"/>
            <a:ext cx="10313670" cy="325993"/>
          </a:xfrm>
          <a:prstGeom prst="rect">
            <a:avLst/>
          </a:prstGeom>
          <a:noFill/>
          <a:ln/>
        </p:spPr>
        <p:txBody>
          <a:bodyPr wrap="none" lIns="0" tIns="0" rIns="0" bIns="0" rtlCol="0" anchor="t"/>
          <a:lstStyle/>
          <a:p>
            <a:pPr algn="l" indent="0" marL="0">
              <a:lnSpc>
                <a:spcPts val="2550"/>
              </a:lnSpc>
              <a:buNone/>
            </a:pPr>
            <a:r>
              <a:rPr lang="en-US" sz="1700" dirty="0">
                <a:solidFill>
                  <a:srgbClr val="E5E0DF"/>
                </a:solidFill>
                <a:latin typeface="Barlow" pitchFamily="34" charset="0"/>
                <a:ea typeface="Barlow" pitchFamily="34" charset="-122"/>
                <a:cs typeface="Barlow" pitchFamily="34" charset="-120"/>
              </a:rPr>
              <a:t>Time to support the growth and success of table tennis in Wales.</a:t>
            </a:r>
            <a:endParaRPr lang="en-US" sz="1700" dirty="0"/>
          </a:p>
        </p:txBody>
      </p:sp>
      <p:sp>
        <p:nvSpPr>
          <p:cNvPr id="6" name="Shape 4"/>
          <p:cNvSpPr/>
          <p:nvPr/>
        </p:nvSpPr>
        <p:spPr>
          <a:xfrm>
            <a:off x="1819037" y="3001208"/>
            <a:ext cx="488037" cy="488037"/>
          </a:xfrm>
          <a:prstGeom prst="roundRect">
            <a:avLst>
              <a:gd name="adj" fmla="val 18671"/>
            </a:avLst>
          </a:prstGeom>
          <a:solidFill>
            <a:srgbClr val="790709"/>
          </a:solidFill>
          <a:ln w="7620">
            <a:solidFill>
              <a:srgbClr val="922022"/>
            </a:solidFill>
            <a:prstDash val="solid"/>
          </a:ln>
        </p:spPr>
      </p:sp>
      <p:sp>
        <p:nvSpPr>
          <p:cNvPr id="7" name="Text 5"/>
          <p:cNvSpPr/>
          <p:nvPr/>
        </p:nvSpPr>
        <p:spPr>
          <a:xfrm>
            <a:off x="2497693" y="3075742"/>
            <a:ext cx="2410539" cy="301347"/>
          </a:xfrm>
          <a:prstGeom prst="rect">
            <a:avLst/>
          </a:prstGeom>
          <a:noFill/>
          <a:ln/>
        </p:spPr>
        <p:txBody>
          <a:bodyPr wrap="none" lIns="0" tIns="0" rIns="0" bIns="0" rtlCol="0" anchor="t"/>
          <a:lstStyle/>
          <a:p>
            <a:pPr algn="l" indent="0" marL="0">
              <a:lnSpc>
                <a:spcPts val="2350"/>
              </a:lnSpc>
              <a:buNone/>
            </a:pPr>
            <a:r>
              <a:rPr lang="en-US" sz="1850" dirty="0">
                <a:solidFill>
                  <a:srgbClr val="E5E0DF"/>
                </a:solidFill>
                <a:latin typeface="Barlow Medium" pitchFamily="34" charset="0"/>
                <a:ea typeface="Barlow Medium" pitchFamily="34" charset="-122"/>
                <a:cs typeface="Barlow Medium" pitchFamily="34" charset="-120"/>
              </a:rPr>
              <a:t>Independent Thinking</a:t>
            </a:r>
            <a:endParaRPr lang="en-US" sz="1850" dirty="0"/>
          </a:p>
        </p:txBody>
      </p:sp>
      <p:sp>
        <p:nvSpPr>
          <p:cNvPr id="8" name="Text 6"/>
          <p:cNvSpPr/>
          <p:nvPr/>
        </p:nvSpPr>
        <p:spPr>
          <a:xfrm>
            <a:off x="2497693" y="3491389"/>
            <a:ext cx="10313670" cy="325993"/>
          </a:xfrm>
          <a:prstGeom prst="rect">
            <a:avLst/>
          </a:prstGeom>
          <a:noFill/>
          <a:ln/>
        </p:spPr>
        <p:txBody>
          <a:bodyPr wrap="none" lIns="0" tIns="0" rIns="0" bIns="0" rtlCol="0" anchor="t"/>
          <a:lstStyle/>
          <a:p>
            <a:pPr algn="l" indent="0" marL="0">
              <a:lnSpc>
                <a:spcPts val="2550"/>
              </a:lnSpc>
              <a:buNone/>
            </a:pPr>
            <a:r>
              <a:rPr lang="en-US" sz="1700" dirty="0">
                <a:solidFill>
                  <a:srgbClr val="E5E0DF"/>
                </a:solidFill>
                <a:latin typeface="Barlow" pitchFamily="34" charset="0"/>
                <a:ea typeface="Barlow" pitchFamily="34" charset="-122"/>
                <a:cs typeface="Barlow" pitchFamily="34" charset="-120"/>
              </a:rPr>
              <a:t>Independence of thought and impartiality.</a:t>
            </a:r>
            <a:endParaRPr lang="en-US" sz="1700" dirty="0"/>
          </a:p>
        </p:txBody>
      </p:sp>
      <p:sp>
        <p:nvSpPr>
          <p:cNvPr id="9" name="Shape 7"/>
          <p:cNvSpPr/>
          <p:nvPr/>
        </p:nvSpPr>
        <p:spPr>
          <a:xfrm>
            <a:off x="1819037" y="4198620"/>
            <a:ext cx="488037" cy="488037"/>
          </a:xfrm>
          <a:prstGeom prst="roundRect">
            <a:avLst>
              <a:gd name="adj" fmla="val 18671"/>
            </a:avLst>
          </a:prstGeom>
          <a:solidFill>
            <a:srgbClr val="790709"/>
          </a:solidFill>
          <a:ln w="7620">
            <a:solidFill>
              <a:srgbClr val="922022"/>
            </a:solidFill>
            <a:prstDash val="solid"/>
          </a:ln>
        </p:spPr>
      </p:sp>
      <p:sp>
        <p:nvSpPr>
          <p:cNvPr id="10" name="Text 8"/>
          <p:cNvSpPr/>
          <p:nvPr/>
        </p:nvSpPr>
        <p:spPr>
          <a:xfrm>
            <a:off x="2497693" y="4273153"/>
            <a:ext cx="2410539" cy="301347"/>
          </a:xfrm>
          <a:prstGeom prst="rect">
            <a:avLst/>
          </a:prstGeom>
          <a:noFill/>
          <a:ln/>
        </p:spPr>
        <p:txBody>
          <a:bodyPr wrap="none" lIns="0" tIns="0" rIns="0" bIns="0" rtlCol="0" anchor="t"/>
          <a:lstStyle/>
          <a:p>
            <a:pPr algn="l" indent="0" marL="0">
              <a:lnSpc>
                <a:spcPts val="2350"/>
              </a:lnSpc>
              <a:buNone/>
            </a:pPr>
            <a:r>
              <a:rPr lang="en-US" sz="1850" dirty="0">
                <a:solidFill>
                  <a:srgbClr val="E5E0DF"/>
                </a:solidFill>
                <a:latin typeface="Barlow Medium" pitchFamily="34" charset="0"/>
                <a:ea typeface="Barlow Medium" pitchFamily="34" charset="-122"/>
                <a:cs typeface="Barlow Medium" pitchFamily="34" charset="-120"/>
              </a:rPr>
              <a:t>Board Knowledge</a:t>
            </a:r>
            <a:endParaRPr lang="en-US" sz="1850" dirty="0"/>
          </a:p>
        </p:txBody>
      </p:sp>
      <p:sp>
        <p:nvSpPr>
          <p:cNvPr id="11" name="Text 9"/>
          <p:cNvSpPr/>
          <p:nvPr/>
        </p:nvSpPr>
        <p:spPr>
          <a:xfrm>
            <a:off x="2497693" y="4688800"/>
            <a:ext cx="10313670" cy="325993"/>
          </a:xfrm>
          <a:prstGeom prst="rect">
            <a:avLst/>
          </a:prstGeom>
          <a:noFill/>
          <a:ln/>
        </p:spPr>
        <p:txBody>
          <a:bodyPr wrap="none" lIns="0" tIns="0" rIns="0" bIns="0" rtlCol="0" anchor="t"/>
          <a:lstStyle/>
          <a:p>
            <a:pPr algn="l" indent="0" marL="0">
              <a:lnSpc>
                <a:spcPts val="2550"/>
              </a:lnSpc>
              <a:buNone/>
            </a:pPr>
            <a:r>
              <a:rPr lang="en-US" sz="1700" dirty="0">
                <a:solidFill>
                  <a:srgbClr val="E5E0DF"/>
                </a:solidFill>
                <a:latin typeface="Barlow" pitchFamily="34" charset="0"/>
                <a:ea typeface="Barlow" pitchFamily="34" charset="-122"/>
                <a:cs typeface="Barlow" pitchFamily="34" charset="-120"/>
              </a:rPr>
              <a:t>A knowledge of the responsibilities of a member of a Board.</a:t>
            </a:r>
            <a:endParaRPr lang="en-US" sz="1700" dirty="0"/>
          </a:p>
        </p:txBody>
      </p:sp>
      <p:sp>
        <p:nvSpPr>
          <p:cNvPr id="12" name="Shape 10"/>
          <p:cNvSpPr/>
          <p:nvPr/>
        </p:nvSpPr>
        <p:spPr>
          <a:xfrm>
            <a:off x="1819037" y="5396032"/>
            <a:ext cx="488037" cy="488037"/>
          </a:xfrm>
          <a:prstGeom prst="roundRect">
            <a:avLst>
              <a:gd name="adj" fmla="val 18671"/>
            </a:avLst>
          </a:prstGeom>
          <a:solidFill>
            <a:srgbClr val="790709"/>
          </a:solidFill>
          <a:ln w="7620">
            <a:solidFill>
              <a:srgbClr val="922022"/>
            </a:solidFill>
            <a:prstDash val="solid"/>
          </a:ln>
        </p:spPr>
      </p:sp>
      <p:sp>
        <p:nvSpPr>
          <p:cNvPr id="13" name="Text 11"/>
          <p:cNvSpPr/>
          <p:nvPr/>
        </p:nvSpPr>
        <p:spPr>
          <a:xfrm>
            <a:off x="2497693" y="5470565"/>
            <a:ext cx="2410539" cy="301347"/>
          </a:xfrm>
          <a:prstGeom prst="rect">
            <a:avLst/>
          </a:prstGeom>
          <a:noFill/>
          <a:ln/>
        </p:spPr>
        <p:txBody>
          <a:bodyPr wrap="none" lIns="0" tIns="0" rIns="0" bIns="0" rtlCol="0" anchor="t"/>
          <a:lstStyle/>
          <a:p>
            <a:pPr algn="l" indent="0" marL="0">
              <a:lnSpc>
                <a:spcPts val="2350"/>
              </a:lnSpc>
              <a:buNone/>
            </a:pPr>
            <a:r>
              <a:rPr lang="en-US" sz="1850" dirty="0">
                <a:solidFill>
                  <a:srgbClr val="E5E0DF"/>
                </a:solidFill>
                <a:latin typeface="Barlow Medium" pitchFamily="34" charset="0"/>
                <a:ea typeface="Barlow Medium" pitchFamily="34" charset="-122"/>
                <a:cs typeface="Barlow Medium" pitchFamily="34" charset="-120"/>
              </a:rPr>
              <a:t>Team Player</a:t>
            </a:r>
            <a:endParaRPr lang="en-US" sz="1850" dirty="0"/>
          </a:p>
        </p:txBody>
      </p:sp>
      <p:sp>
        <p:nvSpPr>
          <p:cNvPr id="14" name="Text 12"/>
          <p:cNvSpPr/>
          <p:nvPr/>
        </p:nvSpPr>
        <p:spPr>
          <a:xfrm>
            <a:off x="2497693" y="5886212"/>
            <a:ext cx="10313670" cy="325993"/>
          </a:xfrm>
          <a:prstGeom prst="rect">
            <a:avLst/>
          </a:prstGeom>
          <a:noFill/>
          <a:ln/>
        </p:spPr>
        <p:txBody>
          <a:bodyPr wrap="none" lIns="0" tIns="0" rIns="0" bIns="0" rtlCol="0" anchor="t"/>
          <a:lstStyle/>
          <a:p>
            <a:pPr algn="l" indent="0" marL="0">
              <a:lnSpc>
                <a:spcPts val="2550"/>
              </a:lnSpc>
              <a:buNone/>
            </a:pPr>
            <a:r>
              <a:rPr lang="en-US" sz="1700" dirty="0">
                <a:solidFill>
                  <a:srgbClr val="E5E0DF"/>
                </a:solidFill>
                <a:latin typeface="Barlow" pitchFamily="34" charset="0"/>
                <a:ea typeface="Barlow" pitchFamily="34" charset="-122"/>
                <a:cs typeface="Barlow" pitchFamily="34" charset="-120"/>
              </a:rPr>
              <a:t>A collaborative team player.</a:t>
            </a:r>
            <a:endParaRPr lang="en-US" sz="1700" dirty="0"/>
          </a:p>
        </p:txBody>
      </p:sp>
      <p:sp>
        <p:nvSpPr>
          <p:cNvPr id="15" name="Shape 13"/>
          <p:cNvSpPr/>
          <p:nvPr/>
        </p:nvSpPr>
        <p:spPr>
          <a:xfrm>
            <a:off x="1819037" y="6593443"/>
            <a:ext cx="488037" cy="488037"/>
          </a:xfrm>
          <a:prstGeom prst="roundRect">
            <a:avLst>
              <a:gd name="adj" fmla="val 18671"/>
            </a:avLst>
          </a:prstGeom>
          <a:solidFill>
            <a:srgbClr val="790709"/>
          </a:solidFill>
          <a:ln w="7620">
            <a:solidFill>
              <a:srgbClr val="922022"/>
            </a:solidFill>
            <a:prstDash val="solid"/>
          </a:ln>
        </p:spPr>
      </p:sp>
      <p:sp>
        <p:nvSpPr>
          <p:cNvPr id="16" name="Text 14"/>
          <p:cNvSpPr/>
          <p:nvPr/>
        </p:nvSpPr>
        <p:spPr>
          <a:xfrm>
            <a:off x="2497693" y="6667976"/>
            <a:ext cx="2410539" cy="301347"/>
          </a:xfrm>
          <a:prstGeom prst="rect">
            <a:avLst/>
          </a:prstGeom>
          <a:noFill/>
          <a:ln/>
        </p:spPr>
        <p:txBody>
          <a:bodyPr wrap="none" lIns="0" tIns="0" rIns="0" bIns="0" rtlCol="0" anchor="t"/>
          <a:lstStyle/>
          <a:p>
            <a:pPr algn="l" indent="0" marL="0">
              <a:lnSpc>
                <a:spcPts val="2350"/>
              </a:lnSpc>
              <a:buNone/>
            </a:pPr>
            <a:r>
              <a:rPr lang="en-US" sz="1850" dirty="0">
                <a:solidFill>
                  <a:srgbClr val="E5E0DF"/>
                </a:solidFill>
                <a:latin typeface="Barlow Medium" pitchFamily="34" charset="0"/>
                <a:ea typeface="Barlow Medium" pitchFamily="34" charset="-122"/>
                <a:cs typeface="Barlow Medium" pitchFamily="34" charset="-120"/>
              </a:rPr>
              <a:t>Interpersonal Skills</a:t>
            </a:r>
            <a:endParaRPr lang="en-US" sz="1850" dirty="0"/>
          </a:p>
        </p:txBody>
      </p:sp>
      <p:sp>
        <p:nvSpPr>
          <p:cNvPr id="17" name="Text 15"/>
          <p:cNvSpPr/>
          <p:nvPr/>
        </p:nvSpPr>
        <p:spPr>
          <a:xfrm>
            <a:off x="2497693" y="7083623"/>
            <a:ext cx="10313670" cy="325993"/>
          </a:xfrm>
          <a:prstGeom prst="rect">
            <a:avLst/>
          </a:prstGeom>
          <a:noFill/>
          <a:ln/>
        </p:spPr>
        <p:txBody>
          <a:bodyPr wrap="none" lIns="0" tIns="0" rIns="0" bIns="0" rtlCol="0" anchor="t"/>
          <a:lstStyle/>
          <a:p>
            <a:pPr algn="l" indent="0" marL="0">
              <a:lnSpc>
                <a:spcPts val="2550"/>
              </a:lnSpc>
              <a:buNone/>
            </a:pPr>
            <a:r>
              <a:rPr lang="en-US" sz="1700" dirty="0">
                <a:solidFill>
                  <a:srgbClr val="E5E0DF"/>
                </a:solidFill>
                <a:latin typeface="Barlow" pitchFamily="34" charset="0"/>
                <a:ea typeface="Barlow" pitchFamily="34" charset="-122"/>
                <a:cs typeface="Barlow" pitchFamily="34" charset="-120"/>
              </a:rPr>
              <a:t>Excellent interpersonal skills, including the ability to work effectively within the Board.</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1060728" y="1349692"/>
            <a:ext cx="7024330" cy="685800"/>
          </a:xfrm>
          <a:prstGeom prst="rect">
            <a:avLst/>
          </a:prstGeom>
          <a:noFill/>
          <a:ln/>
        </p:spPr>
        <p:txBody>
          <a:bodyPr wrap="none" lIns="0" tIns="0" rIns="0" bIns="0" rtlCol="0" anchor="t"/>
          <a:lstStyle/>
          <a:p>
            <a:pPr algn="l" indent="0" marL="0">
              <a:lnSpc>
                <a:spcPts val="5400"/>
              </a:lnSpc>
              <a:buNone/>
            </a:pPr>
            <a:r>
              <a:rPr lang="en-US" sz="4300" dirty="0">
                <a:solidFill>
                  <a:srgbClr val="FFFFFF"/>
                </a:solidFill>
                <a:latin typeface="Barlow Medium" pitchFamily="34" charset="0"/>
                <a:ea typeface="Barlow Medium" pitchFamily="34" charset="-122"/>
                <a:cs typeface="Barlow Medium" pitchFamily="34" charset="-120"/>
              </a:rPr>
              <a:t>Time Commitment and Terms</a:t>
            </a:r>
            <a:endParaRPr lang="en-US" sz="4300" dirty="0"/>
          </a:p>
        </p:txBody>
      </p:sp>
      <p:sp>
        <p:nvSpPr>
          <p:cNvPr id="3" name="Text 1"/>
          <p:cNvSpPr/>
          <p:nvPr/>
        </p:nvSpPr>
        <p:spPr>
          <a:xfrm>
            <a:off x="1060728" y="2652593"/>
            <a:ext cx="4389120" cy="548521"/>
          </a:xfrm>
          <a:prstGeom prst="rect">
            <a:avLst/>
          </a:prstGeom>
          <a:noFill/>
          <a:ln/>
        </p:spPr>
        <p:txBody>
          <a:bodyPr wrap="none" lIns="0" tIns="0" rIns="0" bIns="0" rtlCol="0" anchor="t"/>
          <a:lstStyle/>
          <a:p>
            <a:pPr algn="l" indent="0" marL="0">
              <a:lnSpc>
                <a:spcPts val="4300"/>
              </a:lnSpc>
              <a:buNone/>
            </a:pPr>
            <a:r>
              <a:rPr lang="en-US" sz="3450" dirty="0">
                <a:solidFill>
                  <a:srgbClr val="F65F62"/>
                </a:solidFill>
                <a:latin typeface="Barlow Medium" pitchFamily="34" charset="0"/>
                <a:ea typeface="Barlow Medium" pitchFamily="34" charset="-122"/>
                <a:cs typeface="Barlow Medium" pitchFamily="34" charset="-120"/>
              </a:rPr>
              <a:t>Time and Commitment</a:t>
            </a:r>
            <a:endParaRPr lang="en-US" sz="3450" dirty="0"/>
          </a:p>
        </p:txBody>
      </p:sp>
      <p:sp>
        <p:nvSpPr>
          <p:cNvPr id="4" name="Text 2"/>
          <p:cNvSpPr/>
          <p:nvPr/>
        </p:nvSpPr>
        <p:spPr>
          <a:xfrm>
            <a:off x="1060728" y="3447931"/>
            <a:ext cx="5953363" cy="790099"/>
          </a:xfrm>
          <a:prstGeom prst="rect">
            <a:avLst/>
          </a:prstGeom>
          <a:noFill/>
          <a:ln/>
        </p:spPr>
        <p:txBody>
          <a:bodyPr wrap="square" lIns="0" tIns="0" rIns="0" bIns="0" rtlCol="0" anchor="t"/>
          <a:lstStyle/>
          <a:p>
            <a:pPr algn="l" indent="0" marL="0">
              <a:lnSpc>
                <a:spcPts val="3100"/>
              </a:lnSpc>
              <a:buNone/>
            </a:pPr>
            <a:r>
              <a:rPr lang="en-US" sz="1900" dirty="0">
                <a:solidFill>
                  <a:srgbClr val="E5E0DF"/>
                </a:solidFill>
                <a:latin typeface="Barlow" pitchFamily="34" charset="0"/>
                <a:ea typeface="Barlow" pitchFamily="34" charset="-122"/>
                <a:cs typeface="Barlow" pitchFamily="34" charset="-120"/>
              </a:rPr>
              <a:t>Board meetings take place six times per year, which are usually held at Sport Wales.</a:t>
            </a:r>
            <a:endParaRPr lang="en-US" sz="1900" dirty="0"/>
          </a:p>
        </p:txBody>
      </p:sp>
      <p:sp>
        <p:nvSpPr>
          <p:cNvPr id="5" name="Text 3"/>
          <p:cNvSpPr/>
          <p:nvPr/>
        </p:nvSpPr>
        <p:spPr>
          <a:xfrm>
            <a:off x="1060728" y="4460200"/>
            <a:ext cx="5953363" cy="790099"/>
          </a:xfrm>
          <a:prstGeom prst="rect">
            <a:avLst/>
          </a:prstGeom>
          <a:noFill/>
          <a:ln/>
        </p:spPr>
        <p:txBody>
          <a:bodyPr wrap="square" lIns="0" tIns="0" rIns="0" bIns="0" rtlCol="0" anchor="t"/>
          <a:lstStyle/>
          <a:p>
            <a:pPr algn="l" indent="0" marL="0">
              <a:lnSpc>
                <a:spcPts val="3100"/>
              </a:lnSpc>
              <a:buNone/>
            </a:pPr>
            <a:r>
              <a:rPr lang="en-US" sz="1900" dirty="0">
                <a:solidFill>
                  <a:srgbClr val="E5E0DF"/>
                </a:solidFill>
                <a:latin typeface="Barlow" pitchFamily="34" charset="0"/>
                <a:ea typeface="Barlow" pitchFamily="34" charset="-122"/>
                <a:cs typeface="Barlow" pitchFamily="34" charset="-120"/>
              </a:rPr>
              <a:t>The Director of Finance will lead the Finance Sub Committee.</a:t>
            </a:r>
            <a:endParaRPr lang="en-US" sz="1900" dirty="0"/>
          </a:p>
        </p:txBody>
      </p:sp>
      <p:sp>
        <p:nvSpPr>
          <p:cNvPr id="6" name="Text 4"/>
          <p:cNvSpPr/>
          <p:nvPr/>
        </p:nvSpPr>
        <p:spPr>
          <a:xfrm>
            <a:off x="1060728" y="5472470"/>
            <a:ext cx="5953363" cy="1185148"/>
          </a:xfrm>
          <a:prstGeom prst="rect">
            <a:avLst/>
          </a:prstGeom>
          <a:noFill/>
          <a:ln/>
        </p:spPr>
        <p:txBody>
          <a:bodyPr wrap="square" lIns="0" tIns="0" rIns="0" bIns="0" rtlCol="0" anchor="t"/>
          <a:lstStyle/>
          <a:p>
            <a:pPr algn="l" indent="0" marL="0">
              <a:lnSpc>
                <a:spcPts val="3100"/>
              </a:lnSpc>
              <a:buNone/>
            </a:pPr>
            <a:r>
              <a:rPr lang="en-US" sz="1900" dirty="0">
                <a:solidFill>
                  <a:srgbClr val="E5E0DF"/>
                </a:solidFill>
                <a:latin typeface="Barlow" pitchFamily="34" charset="0"/>
                <a:ea typeface="Barlow" pitchFamily="34" charset="-122"/>
                <a:cs typeface="Barlow" pitchFamily="34" charset="-120"/>
              </a:rPr>
              <a:t>The role is voluntary, and we will pay Directors' travel expenses and provide a full induction to the organisation's work.</a:t>
            </a:r>
            <a:endParaRPr lang="en-US" sz="1900" dirty="0"/>
          </a:p>
        </p:txBody>
      </p:sp>
      <p:sp>
        <p:nvSpPr>
          <p:cNvPr id="7" name="Text 5"/>
          <p:cNvSpPr/>
          <p:nvPr/>
        </p:nvSpPr>
        <p:spPr>
          <a:xfrm>
            <a:off x="7623929" y="2652593"/>
            <a:ext cx="4389120" cy="548521"/>
          </a:xfrm>
          <a:prstGeom prst="rect">
            <a:avLst/>
          </a:prstGeom>
          <a:noFill/>
          <a:ln/>
        </p:spPr>
        <p:txBody>
          <a:bodyPr wrap="none" lIns="0" tIns="0" rIns="0" bIns="0" rtlCol="0" anchor="t"/>
          <a:lstStyle/>
          <a:p>
            <a:pPr algn="l" indent="0" marL="0">
              <a:lnSpc>
                <a:spcPts val="4300"/>
              </a:lnSpc>
              <a:buNone/>
            </a:pPr>
            <a:r>
              <a:rPr lang="en-US" sz="3450" dirty="0">
                <a:solidFill>
                  <a:srgbClr val="F65F62"/>
                </a:solidFill>
                <a:latin typeface="Barlow Medium" pitchFamily="34" charset="0"/>
                <a:ea typeface="Barlow Medium" pitchFamily="34" charset="-122"/>
                <a:cs typeface="Barlow Medium" pitchFamily="34" charset="-120"/>
              </a:rPr>
              <a:t>Term of Office</a:t>
            </a:r>
            <a:endParaRPr lang="en-US" sz="3450" dirty="0"/>
          </a:p>
        </p:txBody>
      </p:sp>
      <p:sp>
        <p:nvSpPr>
          <p:cNvPr id="8" name="Text 6"/>
          <p:cNvSpPr/>
          <p:nvPr/>
        </p:nvSpPr>
        <p:spPr>
          <a:xfrm>
            <a:off x="7623929" y="3447931"/>
            <a:ext cx="5953363" cy="1185148"/>
          </a:xfrm>
          <a:prstGeom prst="rect">
            <a:avLst/>
          </a:prstGeom>
          <a:noFill/>
          <a:ln/>
        </p:spPr>
        <p:txBody>
          <a:bodyPr wrap="square" lIns="0" tIns="0" rIns="0" bIns="0" rtlCol="0" anchor="t"/>
          <a:lstStyle/>
          <a:p>
            <a:pPr algn="l" indent="0" marL="0">
              <a:lnSpc>
                <a:spcPts val="3100"/>
              </a:lnSpc>
              <a:buNone/>
            </a:pPr>
            <a:r>
              <a:rPr lang="en-US" sz="1900" dirty="0">
                <a:solidFill>
                  <a:srgbClr val="E5E0DF"/>
                </a:solidFill>
                <a:latin typeface="Barlow" pitchFamily="34" charset="0"/>
                <a:ea typeface="Barlow" pitchFamily="34" charset="-122"/>
                <a:cs typeface="Barlow" pitchFamily="34" charset="-120"/>
              </a:rPr>
              <a:t>The appointment is for a three-year term from the date of appointment. One further three-year term can be served.</a:t>
            </a:r>
            <a:endParaRPr lang="en-US"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2868335" y="1086803"/>
            <a:ext cx="3900726" cy="487561"/>
          </a:xfrm>
          <a:prstGeom prst="rect">
            <a:avLst/>
          </a:prstGeom>
          <a:noFill/>
          <a:ln/>
        </p:spPr>
        <p:txBody>
          <a:bodyPr wrap="none" lIns="0" tIns="0" rIns="0" bIns="0" rtlCol="0" anchor="t"/>
          <a:lstStyle/>
          <a:p>
            <a:pPr algn="l" indent="0" marL="0">
              <a:lnSpc>
                <a:spcPts val="3800"/>
              </a:lnSpc>
              <a:buNone/>
            </a:pPr>
            <a:r>
              <a:rPr lang="en-US" sz="3050" dirty="0">
                <a:solidFill>
                  <a:srgbClr val="FFFFFF"/>
                </a:solidFill>
                <a:latin typeface="Barlow Medium" pitchFamily="34" charset="0"/>
                <a:ea typeface="Barlow Medium" pitchFamily="34" charset="-122"/>
                <a:cs typeface="Barlow Medium" pitchFamily="34" charset="-120"/>
              </a:rPr>
              <a:t>How To Apply</a:t>
            </a:r>
            <a:endParaRPr lang="en-US" sz="3050" dirty="0"/>
          </a:p>
        </p:txBody>
      </p:sp>
      <p:sp>
        <p:nvSpPr>
          <p:cNvPr id="3" name="Text 1"/>
          <p:cNvSpPr/>
          <p:nvPr/>
        </p:nvSpPr>
        <p:spPr>
          <a:xfrm>
            <a:off x="2868335" y="1624251"/>
            <a:ext cx="3120628" cy="390049"/>
          </a:xfrm>
          <a:prstGeom prst="rect">
            <a:avLst/>
          </a:prstGeom>
          <a:noFill/>
          <a:ln/>
        </p:spPr>
        <p:txBody>
          <a:bodyPr wrap="none" lIns="0" tIns="0" rIns="0" bIns="0" rtlCol="0" anchor="t"/>
          <a:lstStyle/>
          <a:p>
            <a:pPr algn="l" indent="0" marL="0">
              <a:lnSpc>
                <a:spcPts val="3050"/>
              </a:lnSpc>
              <a:buNone/>
            </a:pPr>
            <a:r>
              <a:rPr lang="en-US" sz="2450" dirty="0">
                <a:solidFill>
                  <a:srgbClr val="F65F62"/>
                </a:solidFill>
                <a:latin typeface="Barlow Medium" pitchFamily="34" charset="0"/>
                <a:ea typeface="Barlow Medium" pitchFamily="34" charset="-122"/>
                <a:cs typeface="Barlow Medium" pitchFamily="34" charset="-120"/>
              </a:rPr>
              <a:t>Your Application</a:t>
            </a:r>
            <a:endParaRPr lang="en-US" sz="2450" dirty="0"/>
          </a:p>
        </p:txBody>
      </p:sp>
      <p:sp>
        <p:nvSpPr>
          <p:cNvPr id="4" name="Text 2"/>
          <p:cNvSpPr/>
          <p:nvPr/>
        </p:nvSpPr>
        <p:spPr>
          <a:xfrm>
            <a:off x="2868335" y="2201466"/>
            <a:ext cx="8893731" cy="720447"/>
          </a:xfrm>
          <a:prstGeom prst="rect">
            <a:avLst/>
          </a:prstGeom>
          <a:noFill/>
          <a:ln/>
        </p:spPr>
        <p:txBody>
          <a:bodyPr wrap="squar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An up-to-date CV and a covering letter which details your skills and experience in relation to the role description and importantly your Table Tennis experience. Please could you outline how you meet the requirements of the role, and why it appeals to you.</a:t>
            </a:r>
            <a:endParaRPr lang="en-US" sz="1350" dirty="0"/>
          </a:p>
        </p:txBody>
      </p:sp>
      <p:sp>
        <p:nvSpPr>
          <p:cNvPr id="5" name="Shape 3"/>
          <p:cNvSpPr/>
          <p:nvPr/>
        </p:nvSpPr>
        <p:spPr>
          <a:xfrm>
            <a:off x="2868335" y="3062288"/>
            <a:ext cx="8893731" cy="1313617"/>
          </a:xfrm>
          <a:prstGeom prst="roundRect">
            <a:avLst>
              <a:gd name="adj" fmla="val 5612"/>
            </a:avLst>
          </a:prstGeom>
          <a:solidFill>
            <a:srgbClr val="480405"/>
          </a:solidFill>
          <a:ln/>
        </p:spPr>
      </p:sp>
      <p:pic>
        <p:nvPicPr>
          <p:cNvPr id="6" name="Image 0" descr="preencoded.png">    </p:cNvPr>
          <p:cNvPicPr>
            <a:picLocks noChangeAspect="1"/>
          </p:cNvPicPr>
          <p:nvPr/>
        </p:nvPicPr>
        <p:blipFill>
          <a:blip r:embed="rId1"/>
          <a:stretch>
            <a:fillRect/>
          </a:stretch>
        </p:blipFill>
        <p:spPr>
          <a:xfrm>
            <a:off x="3043833" y="3310890"/>
            <a:ext cx="219313" cy="175498"/>
          </a:xfrm>
          <a:prstGeom prst="rect">
            <a:avLst/>
          </a:prstGeom>
        </p:spPr>
      </p:pic>
      <p:sp>
        <p:nvSpPr>
          <p:cNvPr id="7" name="Text 4"/>
          <p:cNvSpPr/>
          <p:nvPr/>
        </p:nvSpPr>
        <p:spPr>
          <a:xfrm>
            <a:off x="3438644" y="3230880"/>
            <a:ext cx="8147923" cy="240149"/>
          </a:xfrm>
          <a:prstGeom prst="rect">
            <a:avLst/>
          </a:prstGeom>
          <a:noFill/>
          <a:ln/>
        </p:spPr>
        <p:txBody>
          <a:bodyPr wrap="none" lIns="0" tIns="0" rIns="0" bIns="0" rtlCol="0" anchor="t"/>
          <a:lstStyle/>
          <a:p>
            <a:pPr algn="l" indent="0" marL="0">
              <a:lnSpc>
                <a:spcPts val="1850"/>
              </a:lnSpc>
              <a:buNone/>
            </a:pPr>
            <a:r>
              <a:rPr lang="en-US" sz="1350" b="1" dirty="0">
                <a:solidFill>
                  <a:srgbClr val="FFFFFF"/>
                </a:solidFill>
                <a:latin typeface="Barlow" pitchFamily="34" charset="0"/>
                <a:ea typeface="Barlow" pitchFamily="34" charset="-122"/>
                <a:cs typeface="Barlow" pitchFamily="34" charset="-120"/>
              </a:rPr>
              <a:t>Closing Date: 30th April 2026</a:t>
            </a:r>
            <a:endParaRPr lang="en-US" sz="1350" dirty="0"/>
          </a:p>
        </p:txBody>
      </p:sp>
      <p:sp>
        <p:nvSpPr>
          <p:cNvPr id="8" name="Text 5"/>
          <p:cNvSpPr/>
          <p:nvPr/>
        </p:nvSpPr>
        <p:spPr>
          <a:xfrm>
            <a:off x="3438644" y="3583305"/>
            <a:ext cx="8147923" cy="240149"/>
          </a:xfrm>
          <a:prstGeom prst="rect">
            <a:avLst/>
          </a:prstGeom>
          <a:noFill/>
          <a:ln/>
        </p:spPr>
        <p:txBody>
          <a:bodyPr wrap="none" lIns="0" tIns="0" rIns="0" bIns="0" rtlCol="0" anchor="t"/>
          <a:lstStyle/>
          <a:p>
            <a:pPr algn="l" indent="0" marL="0">
              <a:lnSpc>
                <a:spcPts val="1850"/>
              </a:lnSpc>
              <a:buNone/>
            </a:pPr>
            <a:r>
              <a:rPr lang="en-US" sz="1350" dirty="0">
                <a:solidFill>
                  <a:srgbClr val="FFFFFF"/>
                </a:solidFill>
                <a:latin typeface="Barlow" pitchFamily="34" charset="0"/>
                <a:ea typeface="Barlow" pitchFamily="34" charset="-122"/>
                <a:cs typeface="Barlow" pitchFamily="34" charset="-120"/>
              </a:rPr>
              <a:t>Please email your application to the Chair:</a:t>
            </a:r>
            <a:endParaRPr lang="en-US" sz="1350" dirty="0"/>
          </a:p>
        </p:txBody>
      </p:sp>
      <p:sp>
        <p:nvSpPr>
          <p:cNvPr id="9" name="Text 6"/>
          <p:cNvSpPr/>
          <p:nvPr/>
        </p:nvSpPr>
        <p:spPr>
          <a:xfrm>
            <a:off x="3438644" y="3935730"/>
            <a:ext cx="8147923" cy="240149"/>
          </a:xfrm>
          <a:prstGeom prst="rect">
            <a:avLst/>
          </a:prstGeom>
          <a:noFill/>
          <a:ln/>
        </p:spPr>
        <p:txBody>
          <a:bodyPr wrap="none" lIns="0" tIns="0" rIns="0" bIns="0" rtlCol="0" anchor="t"/>
          <a:lstStyle/>
          <a:p>
            <a:pPr algn="l" indent="0" marL="0">
              <a:lnSpc>
                <a:spcPts val="1850"/>
              </a:lnSpc>
              <a:buNone/>
            </a:pPr>
            <a:r>
              <a:rPr lang="en-US" sz="1350" dirty="0">
                <a:solidFill>
                  <a:srgbClr val="FFFFFF"/>
                </a:solidFill>
                <a:latin typeface="Barlow" pitchFamily="34" charset="0"/>
                <a:ea typeface="Barlow" pitchFamily="34" charset="-122"/>
                <a:cs typeface="Barlow" pitchFamily="34" charset="-120"/>
              </a:rPr>
              <a:t>chair@tabletennis.wales</a:t>
            </a:r>
            <a:endParaRPr lang="en-US" sz="1350" dirty="0"/>
          </a:p>
        </p:txBody>
      </p:sp>
      <p:sp>
        <p:nvSpPr>
          <p:cNvPr id="10" name="Text 7"/>
          <p:cNvSpPr/>
          <p:nvPr/>
        </p:nvSpPr>
        <p:spPr>
          <a:xfrm>
            <a:off x="2868335" y="4563070"/>
            <a:ext cx="4185404" cy="390049"/>
          </a:xfrm>
          <a:prstGeom prst="rect">
            <a:avLst/>
          </a:prstGeom>
          <a:noFill/>
          <a:ln/>
        </p:spPr>
        <p:txBody>
          <a:bodyPr wrap="none" lIns="0" tIns="0" rIns="0" bIns="0" rtlCol="0" anchor="t"/>
          <a:lstStyle/>
          <a:p>
            <a:pPr algn="l" indent="0" marL="0">
              <a:lnSpc>
                <a:spcPts val="3050"/>
              </a:lnSpc>
              <a:buNone/>
            </a:pPr>
            <a:r>
              <a:rPr lang="en-US" sz="2450" dirty="0">
                <a:solidFill>
                  <a:srgbClr val="F65F62"/>
                </a:solidFill>
                <a:latin typeface="Barlow Medium" pitchFamily="34" charset="0"/>
                <a:ea typeface="Barlow Medium" pitchFamily="34" charset="-122"/>
                <a:cs typeface="Barlow Medium" pitchFamily="34" charset="-120"/>
              </a:rPr>
              <a:t>The 2026 Recruitment Process</a:t>
            </a:r>
            <a:endParaRPr lang="en-US" sz="2450" dirty="0"/>
          </a:p>
        </p:txBody>
      </p:sp>
      <p:sp>
        <p:nvSpPr>
          <p:cNvPr id="11" name="Text 8"/>
          <p:cNvSpPr/>
          <p:nvPr/>
        </p:nvSpPr>
        <p:spPr>
          <a:xfrm>
            <a:off x="2868335" y="5140285"/>
            <a:ext cx="8893731" cy="240149"/>
          </a:xfrm>
          <a:prstGeom prst="rect">
            <a:avLst/>
          </a:prstGeom>
          <a:noFill/>
          <a:ln/>
        </p:spPr>
        <p:txBody>
          <a:bodyPr wrap="non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You will receive an acknowledgement to your email to confirm your application has been received.</a:t>
            </a:r>
            <a:endParaRPr lang="en-US" sz="1350" dirty="0"/>
          </a:p>
        </p:txBody>
      </p:sp>
      <p:sp>
        <p:nvSpPr>
          <p:cNvPr id="12" name="Text 9"/>
          <p:cNvSpPr/>
          <p:nvPr/>
        </p:nvSpPr>
        <p:spPr>
          <a:xfrm>
            <a:off x="2868335" y="5520809"/>
            <a:ext cx="8893731" cy="240149"/>
          </a:xfrm>
          <a:prstGeom prst="rect">
            <a:avLst/>
          </a:prstGeom>
          <a:noFill/>
          <a:ln/>
        </p:spPr>
        <p:txBody>
          <a:bodyPr wrap="non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All candidates' CVs and Covering letters will be considered and a recommendation made to the Board of Directors.</a:t>
            </a:r>
            <a:endParaRPr lang="en-US" sz="1350" dirty="0"/>
          </a:p>
        </p:txBody>
      </p:sp>
      <p:sp>
        <p:nvSpPr>
          <p:cNvPr id="13" name="Text 10"/>
          <p:cNvSpPr/>
          <p:nvPr/>
        </p:nvSpPr>
        <p:spPr>
          <a:xfrm>
            <a:off x="2868335" y="5901333"/>
            <a:ext cx="8893731" cy="480298"/>
          </a:xfrm>
          <a:prstGeom prst="rect">
            <a:avLst/>
          </a:prstGeom>
          <a:noFill/>
          <a:ln/>
        </p:spPr>
        <p:txBody>
          <a:bodyPr wrap="squar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For more detailed information about Table Tennis Wales, and a list of the current Directors, please visit </a:t>
            </a:r>
            <a:pPr algn="l" indent="0" marL="0">
              <a:lnSpc>
                <a:spcPts val="1850"/>
              </a:lnSpc>
              <a:buNone/>
            </a:pPr>
            <a:r>
              <a:rPr lang="en-US" sz="1350" u="sng" dirty="0">
                <a:solidFill>
                  <a:srgbClr val="F65F62"/>
                </a:solidFill>
                <a:latin typeface="Barlow" pitchFamily="34" charset="0"/>
                <a:ea typeface="Barlow" pitchFamily="34" charset="-122"/>
                <a:cs typeface="Barlow" pitchFamily="34" charset="-120"/>
                <a:hlinkClick r:id="rId2" invalidUrl="" action="" tgtFrame="" tooltip="" history="1" highlightClick="0" endSnd="0">
                  <a:extLst>
                    <a:ext uri="{A12FA001-AC4F-418D-AE19-62706E023703}">
                      <ahyp:hlinkClr xmlns:ahyp="http://schemas.microsoft.com/office/drawing/2018/hyperlinkcolor" val="tx"/>
                    </a:ext>
                  </a:extLst>
                </a:hlinkClick>
              </a:rPr>
              <a:t>https://tabletennis.wales</a:t>
            </a:r>
            <a:endParaRPr lang="en-US" sz="1350" dirty="0"/>
          </a:p>
        </p:txBody>
      </p:sp>
      <p:sp>
        <p:nvSpPr>
          <p:cNvPr id="14" name="Text 11"/>
          <p:cNvSpPr/>
          <p:nvPr/>
        </p:nvSpPr>
        <p:spPr>
          <a:xfrm>
            <a:off x="2868335" y="6522006"/>
            <a:ext cx="8893731" cy="240149"/>
          </a:xfrm>
          <a:prstGeom prst="rect">
            <a:avLst/>
          </a:prstGeom>
          <a:noFill/>
          <a:ln/>
        </p:spPr>
        <p:txBody>
          <a:bodyPr wrap="non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For an informal discussion about the role of a Director please contact.</a:t>
            </a:r>
            <a:endParaRPr lang="en-US" sz="1350" dirty="0"/>
          </a:p>
        </p:txBody>
      </p:sp>
      <p:sp>
        <p:nvSpPr>
          <p:cNvPr id="15" name="Text 12"/>
          <p:cNvSpPr/>
          <p:nvPr/>
        </p:nvSpPr>
        <p:spPr>
          <a:xfrm>
            <a:off x="2868335" y="6902529"/>
            <a:ext cx="8893731" cy="240149"/>
          </a:xfrm>
          <a:prstGeom prst="rect">
            <a:avLst/>
          </a:prstGeom>
          <a:noFill/>
          <a:ln/>
        </p:spPr>
        <p:txBody>
          <a:bodyPr wrap="none" lIns="0" tIns="0" rIns="0" bIns="0" rtlCol="0" anchor="t"/>
          <a:lstStyle/>
          <a:p>
            <a:pPr algn="l" indent="0" marL="0">
              <a:lnSpc>
                <a:spcPts val="1850"/>
              </a:lnSpc>
              <a:buNone/>
            </a:pPr>
            <a:r>
              <a:rPr lang="en-US" sz="1350" dirty="0">
                <a:solidFill>
                  <a:srgbClr val="E5E0DF"/>
                </a:solidFill>
                <a:latin typeface="Barlow" pitchFamily="34" charset="0"/>
                <a:ea typeface="Barlow" pitchFamily="34" charset="-122"/>
                <a:cs typeface="Barlow" pitchFamily="34" charset="-120"/>
              </a:rPr>
              <a:t>Nicki Arthur: chair@tabletennis.wales</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2026-03-20T12:26:03Z</dcterms:created>
  <dcterms:modified xsi:type="dcterms:W3CDTF">2026-03-20T12:26:03Z</dcterms:modified>
</cp:coreProperties>
</file>